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sldIdLst>
    <p:sldId id="256" r:id="rId2"/>
    <p:sldId id="259" r:id="rId3"/>
    <p:sldId id="263" r:id="rId4"/>
    <p:sldId id="264" r:id="rId5"/>
    <p:sldId id="266" r:id="rId6"/>
    <p:sldId id="262" r:id="rId7"/>
    <p:sldId id="269" r:id="rId8"/>
    <p:sldId id="268" r:id="rId9"/>
    <p:sldId id="270" r:id="rId10"/>
    <p:sldId id="271" r:id="rId11"/>
    <p:sldId id="272" r:id="rId12"/>
    <p:sldId id="273" r:id="rId13"/>
    <p:sldId id="275"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75F"/>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86" autoAdjust="0"/>
  </p:normalViewPr>
  <p:slideViewPr>
    <p:cSldViewPr>
      <p:cViewPr>
        <p:scale>
          <a:sx n="70" d="100"/>
          <a:sy n="70" d="100"/>
        </p:scale>
        <p:origin x="-2178" y="-8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674297-FBB6-451E-8E93-84ACFC4EB27E}" type="datetimeFigureOut">
              <a:rPr lang="en-AU" smtClean="0"/>
              <a:t>22/06/2018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DFE8E6-AFF0-4F20-B297-E75F42A17009}" type="slidenum">
              <a:rPr lang="en-AU" smtClean="0"/>
              <a:t>‹#›</a:t>
            </a:fld>
            <a:endParaRPr lang="en-AU"/>
          </a:p>
        </p:txBody>
      </p:sp>
    </p:spTree>
    <p:extLst>
      <p:ext uri="{BB962C8B-B14F-4D97-AF65-F5344CB8AC3E}">
        <p14:creationId xmlns:p14="http://schemas.microsoft.com/office/powerpoint/2010/main" val="3476818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Being digitally literate</a:t>
            </a:r>
            <a:r>
              <a:rPr lang="en-AU" baseline="0" dirty="0" smtClean="0"/>
              <a:t> far surpasses the basic literacy skill of reading, writing, listening and speaking. People can now also create, work, share, socialise, research, play, collaborate, communicate and learn. “Digital literacy looks beyond functional IT skills to describe a richer set of digital behaviours, practices and identities. What it means to be digitally literate changes over time and across contexts, so digital literacies are essentially a set of academic and professional situated practices supported by diverse and changing technologies.” https://getahead.tees.ac.uk/Pages/Digital-literacy.aspx </a:t>
            </a:r>
          </a:p>
          <a:p>
            <a:r>
              <a:rPr lang="en-AU" baseline="0" dirty="0" smtClean="0"/>
              <a:t>Discuss – technologies become obsolete so we students must develop the skills to navigate the internet</a:t>
            </a:r>
          </a:p>
          <a:p>
            <a:endParaRPr lang="en-AU" baseline="0" dirty="0" smtClean="0"/>
          </a:p>
          <a:p>
            <a:r>
              <a:rPr lang="en-AU" baseline="0" dirty="0" smtClean="0"/>
              <a:t>What is </a:t>
            </a:r>
            <a:r>
              <a:rPr lang="en-AU" baseline="0" dirty="0" err="1" smtClean="0"/>
              <a:t>Inf</a:t>
            </a:r>
            <a:r>
              <a:rPr lang="en-AU" baseline="0" dirty="0" smtClean="0"/>
              <a:t> lit?</a:t>
            </a:r>
          </a:p>
          <a:p>
            <a:r>
              <a:rPr lang="en-AU" baseline="0" dirty="0" smtClean="0"/>
              <a:t>What is dig </a:t>
            </a:r>
            <a:endParaRPr lang="en-AU" dirty="0"/>
          </a:p>
        </p:txBody>
      </p:sp>
      <p:sp>
        <p:nvSpPr>
          <p:cNvPr id="4" name="Slide Number Placeholder 3"/>
          <p:cNvSpPr>
            <a:spLocks noGrp="1"/>
          </p:cNvSpPr>
          <p:nvPr>
            <p:ph type="sldNum" sz="quarter" idx="10"/>
          </p:nvPr>
        </p:nvSpPr>
        <p:spPr/>
        <p:txBody>
          <a:bodyPr/>
          <a:lstStyle/>
          <a:p>
            <a:fld id="{80DFE8E6-AFF0-4F20-B297-E75F42A17009}" type="slidenum">
              <a:rPr lang="en-AU" smtClean="0"/>
              <a:t>2</a:t>
            </a:fld>
            <a:endParaRPr lang="en-AU"/>
          </a:p>
        </p:txBody>
      </p:sp>
    </p:spTree>
    <p:extLst>
      <p:ext uri="{BB962C8B-B14F-4D97-AF65-F5344CB8AC3E}">
        <p14:creationId xmlns:p14="http://schemas.microsoft.com/office/powerpoint/2010/main" val="116892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primary school, of course, we need to begin with the basics. When using the internet, students need to learn how to locate and select material – how to use browsers, hyperlinks and search engines and so on. As with print, they also need to be able to evaluate and use information critically if they are to transform it into knowledge, This means asking question about the sources of that information, the interests of its producers, and the ways in which it represents the world </a:t>
            </a:r>
          </a:p>
          <a:p>
            <a:r>
              <a:rPr lang="en-AU" dirty="0" smtClean="0"/>
              <a:t>While information literacy will be explicitly</a:t>
            </a:r>
            <a:r>
              <a:rPr lang="en-AU" baseline="0" dirty="0" smtClean="0"/>
              <a:t> taught from year 1, digital literacy will be touched upon in almost every lesson from Stage 2. This can take the form of talking about the ads, looking at who created the site and how their beliefs may bias the information.</a:t>
            </a:r>
            <a:endParaRPr lang="en-AU" dirty="0"/>
          </a:p>
        </p:txBody>
      </p:sp>
      <p:sp>
        <p:nvSpPr>
          <p:cNvPr id="4" name="Slide Number Placeholder 3"/>
          <p:cNvSpPr>
            <a:spLocks noGrp="1"/>
          </p:cNvSpPr>
          <p:nvPr>
            <p:ph type="sldNum" sz="quarter" idx="10"/>
          </p:nvPr>
        </p:nvSpPr>
        <p:spPr/>
        <p:txBody>
          <a:bodyPr/>
          <a:lstStyle/>
          <a:p>
            <a:fld id="{80DFE8E6-AFF0-4F20-B297-E75F42A17009}" type="slidenum">
              <a:rPr lang="en-AU" smtClean="0"/>
              <a:t>5</a:t>
            </a:fld>
            <a:endParaRPr lang="en-AU"/>
          </a:p>
        </p:txBody>
      </p:sp>
    </p:spTree>
    <p:extLst>
      <p:ext uri="{BB962C8B-B14F-4D97-AF65-F5344CB8AC3E}">
        <p14:creationId xmlns:p14="http://schemas.microsoft.com/office/powerpoint/2010/main" val="1915534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While information literacy will be explicitly taught from year 1, digital literacy will be touched upon in almost every lesson from Stage 2. None of the skills we teach should be taught in isolation – there is just not enough time. Rather, each time a skill is being taught/practiced the teacher introduction should include some of the wider issues in the discussion. For example, when demonstrating using keywords to conduct a search, as a class critique the websites being assessed. Why is the website suitable/unsuitable. This could be something as simple as the amount or type of advertisement present on the site, or the format or presentation of the information. Discussion of the website advertising could be discussed – </a:t>
            </a:r>
          </a:p>
          <a:p>
            <a:r>
              <a:rPr lang="en-AU" dirty="0" smtClean="0"/>
              <a:t>1.	Why has someone paid to put their ad there? </a:t>
            </a:r>
          </a:p>
          <a:p>
            <a:r>
              <a:rPr lang="en-AU" dirty="0" smtClean="0"/>
              <a:t>2.	Do we think that the ad impacts the information on the site? </a:t>
            </a:r>
          </a:p>
          <a:p>
            <a:r>
              <a:rPr lang="en-AU" dirty="0" smtClean="0"/>
              <a:t>3.	</a:t>
            </a:r>
            <a:r>
              <a:rPr lang="en-AU" smtClean="0"/>
              <a:t>Does it make us reconsider using that website?</a:t>
            </a:r>
          </a:p>
          <a:p>
            <a:endParaRPr lang="en-AU" dirty="0"/>
          </a:p>
        </p:txBody>
      </p:sp>
      <p:sp>
        <p:nvSpPr>
          <p:cNvPr id="4" name="Slide Number Placeholder 3"/>
          <p:cNvSpPr>
            <a:spLocks noGrp="1"/>
          </p:cNvSpPr>
          <p:nvPr>
            <p:ph type="sldNum" sz="quarter" idx="10"/>
          </p:nvPr>
        </p:nvSpPr>
        <p:spPr/>
        <p:txBody>
          <a:bodyPr/>
          <a:lstStyle/>
          <a:p>
            <a:fld id="{80DFE8E6-AFF0-4F20-B297-E75F42A17009}" type="slidenum">
              <a:rPr lang="en-AU" smtClean="0"/>
              <a:t>10</a:t>
            </a:fld>
            <a:endParaRPr lang="en-AU"/>
          </a:p>
        </p:txBody>
      </p:sp>
    </p:spTree>
    <p:extLst>
      <p:ext uri="{BB962C8B-B14F-4D97-AF65-F5344CB8AC3E}">
        <p14:creationId xmlns:p14="http://schemas.microsoft.com/office/powerpoint/2010/main" val="1728461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 Web allows anyone to post any kind of information on a website.</a:t>
            </a:r>
          </a:p>
          <a:p>
            <a:pPr marL="171450" indent="-171450">
              <a:buFont typeface="Arial" panose="020B0604020202020204" pitchFamily="34" charset="0"/>
              <a:buChar char="•"/>
            </a:pPr>
            <a:r>
              <a:rPr lang="en-AU" dirty="0" smtClean="0"/>
              <a:t>Information may</a:t>
            </a:r>
            <a:r>
              <a:rPr lang="en-AU" baseline="0" dirty="0" smtClean="0"/>
              <a:t> not have been reviewed or edited</a:t>
            </a:r>
          </a:p>
          <a:p>
            <a:pPr marL="171450" indent="-171450">
              <a:buFont typeface="Arial" panose="020B0604020202020204" pitchFamily="34" charset="0"/>
              <a:buChar char="•"/>
            </a:pPr>
            <a:r>
              <a:rPr lang="en-AU" baseline="0" dirty="0" smtClean="0"/>
              <a:t>Possible bias – does the writer have an agenda</a:t>
            </a:r>
            <a:endParaRPr lang="en-AU" dirty="0" smtClean="0"/>
          </a:p>
          <a:p>
            <a:endParaRPr lang="en-AU" dirty="0"/>
          </a:p>
        </p:txBody>
      </p:sp>
      <p:sp>
        <p:nvSpPr>
          <p:cNvPr id="4" name="Slide Number Placeholder 3"/>
          <p:cNvSpPr>
            <a:spLocks noGrp="1"/>
          </p:cNvSpPr>
          <p:nvPr>
            <p:ph type="sldNum" sz="quarter" idx="10"/>
          </p:nvPr>
        </p:nvSpPr>
        <p:spPr/>
        <p:txBody>
          <a:bodyPr/>
          <a:lstStyle/>
          <a:p>
            <a:fld id="{80DFE8E6-AFF0-4F20-B297-E75F42A17009}" type="slidenum">
              <a:rPr lang="en-AU" smtClean="0"/>
              <a:t>11</a:t>
            </a:fld>
            <a:endParaRPr lang="en-AU"/>
          </a:p>
        </p:txBody>
      </p:sp>
    </p:spTree>
    <p:extLst>
      <p:ext uri="{BB962C8B-B14F-4D97-AF65-F5344CB8AC3E}">
        <p14:creationId xmlns:p14="http://schemas.microsoft.com/office/powerpoint/2010/main" val="1347179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Each</a:t>
            </a:r>
            <a:r>
              <a:rPr lang="en-AU" baseline="0" dirty="0" smtClean="0"/>
              <a:t> year in term 4, the library program addresses digital citizenship and digital safety.</a:t>
            </a:r>
          </a:p>
          <a:p>
            <a:r>
              <a:rPr lang="en-AU" baseline="0" dirty="0" smtClean="0"/>
              <a:t>Students need to be aware of the information they give away when they sign up for something free on the internet. I want them to think about how organisations such as Facebook, </a:t>
            </a:r>
            <a:r>
              <a:rPr lang="en-AU" baseline="0" dirty="0" err="1" smtClean="0"/>
              <a:t>Snapchat</a:t>
            </a:r>
            <a:r>
              <a:rPr lang="en-AU" baseline="0" dirty="0" smtClean="0"/>
              <a:t>, </a:t>
            </a:r>
            <a:r>
              <a:rPr lang="en-AU" baseline="0" dirty="0" err="1" smtClean="0"/>
              <a:t>Instagram</a:t>
            </a:r>
            <a:r>
              <a:rPr lang="en-AU" baseline="0" dirty="0" smtClean="0"/>
              <a:t> and Google/Gmail pay for the staff and infrastructure to maintain these services. Look at some of the terms and conditions you are asked to agree to – why are they usually so long? Look at the use of cookies. How is it that whenever I get online I get adds for online shoe shops?</a:t>
            </a:r>
            <a:endParaRPr lang="en-AU" dirty="0"/>
          </a:p>
        </p:txBody>
      </p:sp>
      <p:sp>
        <p:nvSpPr>
          <p:cNvPr id="4" name="Slide Number Placeholder 3"/>
          <p:cNvSpPr>
            <a:spLocks noGrp="1"/>
          </p:cNvSpPr>
          <p:nvPr>
            <p:ph type="sldNum" sz="quarter" idx="10"/>
          </p:nvPr>
        </p:nvSpPr>
        <p:spPr/>
        <p:txBody>
          <a:bodyPr/>
          <a:lstStyle/>
          <a:p>
            <a:fld id="{80DFE8E6-AFF0-4F20-B297-E75F42A17009}" type="slidenum">
              <a:rPr lang="en-AU" smtClean="0"/>
              <a:t>12</a:t>
            </a:fld>
            <a:endParaRPr lang="en-AU"/>
          </a:p>
        </p:txBody>
      </p:sp>
    </p:spTree>
    <p:extLst>
      <p:ext uri="{BB962C8B-B14F-4D97-AF65-F5344CB8AC3E}">
        <p14:creationId xmlns:p14="http://schemas.microsoft.com/office/powerpoint/2010/main" val="844825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0DFE8E6-AFF0-4F20-B297-E75F42A17009}" type="slidenum">
              <a:rPr lang="en-AU" smtClean="0"/>
              <a:t>13</a:t>
            </a:fld>
            <a:endParaRPr lang="en-AU"/>
          </a:p>
        </p:txBody>
      </p:sp>
    </p:spTree>
    <p:extLst>
      <p:ext uri="{BB962C8B-B14F-4D97-AF65-F5344CB8AC3E}">
        <p14:creationId xmlns:p14="http://schemas.microsoft.com/office/powerpoint/2010/main" val="1762008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F6B2BE8-4F17-4004-B9CF-9D28CE48DDAA}" type="datetimeFigureOut">
              <a:rPr lang="en-AU" smtClean="0"/>
              <a:t>22/06/2018</a:t>
            </a:fld>
            <a:endParaRPr lang="en-AU"/>
          </a:p>
        </p:txBody>
      </p:sp>
      <p:sp>
        <p:nvSpPr>
          <p:cNvPr id="5" name="Footer Placeholder 4"/>
          <p:cNvSpPr>
            <a:spLocks noGrp="1"/>
          </p:cNvSpPr>
          <p:nvPr>
            <p:ph type="ftr" sz="quarter" idx="11"/>
          </p:nvPr>
        </p:nvSpPr>
        <p:spPr>
          <a:xfrm>
            <a:off x="1174044" y="5357592"/>
            <a:ext cx="5034845" cy="365125"/>
          </a:xfrm>
        </p:spPr>
        <p:txBody>
          <a:bodyPr/>
          <a:lstStyle/>
          <a:p>
            <a:endParaRPr lang="en-A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82705A47-463E-4E99-82FB-5851C6B6E73F}"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B2BE8-4F17-4004-B9CF-9D28CE48DDAA}" type="datetimeFigureOut">
              <a:rPr lang="en-AU" smtClean="0"/>
              <a:t>22/06/2018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705A47-463E-4E99-82FB-5851C6B6E73F}"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B2BE8-4F17-4004-B9CF-9D28CE48DDAA}" type="datetimeFigureOut">
              <a:rPr lang="en-AU" smtClean="0"/>
              <a:t>22/06/2018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705A47-463E-4E99-82FB-5851C6B6E73F}"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B2BE8-4F17-4004-B9CF-9D28CE48DDAA}" type="datetimeFigureOut">
              <a:rPr lang="en-AU" smtClean="0"/>
              <a:t>22/06/2018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705A47-463E-4E99-82FB-5851C6B6E73F}"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B2BE8-4F17-4004-B9CF-9D28CE48DDAA}" type="datetimeFigureOut">
              <a:rPr lang="en-AU" smtClean="0"/>
              <a:t>22/06/2018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705A47-463E-4E99-82FB-5851C6B6E73F}"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F6B2BE8-4F17-4004-B9CF-9D28CE48DDAA}" type="datetimeFigureOut">
              <a:rPr lang="en-AU" smtClean="0"/>
              <a:t>22/06/2018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2705A47-463E-4E99-82FB-5851C6B6E73F}" type="slidenum">
              <a:rPr lang="en-AU" smtClean="0"/>
              <a:t>‹#›</a:t>
            </a:fld>
            <a:endParaRPr lang="en-AU"/>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F6B2BE8-4F17-4004-B9CF-9D28CE48DDAA}" type="datetimeFigureOut">
              <a:rPr lang="en-AU" smtClean="0"/>
              <a:t>22/06/2018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2705A47-463E-4E99-82FB-5851C6B6E73F}" type="slidenum">
              <a:rPr lang="en-AU" smtClean="0"/>
              <a:t>‹#›</a:t>
            </a:fld>
            <a:endParaRPr lang="en-AU"/>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B2BE8-4F17-4004-B9CF-9D28CE48DDAA}" type="datetimeFigureOut">
              <a:rPr lang="en-AU" smtClean="0"/>
              <a:t>22/06/2018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2705A47-463E-4E99-82FB-5851C6B6E73F}"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B2BE8-4F17-4004-B9CF-9D28CE48DDAA}" type="datetimeFigureOut">
              <a:rPr lang="en-AU" smtClean="0"/>
              <a:t>22/06/2018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2705A47-463E-4E99-82FB-5851C6B6E73F}"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F6B2BE8-4F17-4004-B9CF-9D28CE48DDAA}" type="datetimeFigureOut">
              <a:rPr lang="en-AU" smtClean="0"/>
              <a:t>22/06/2018</a:t>
            </a:fld>
            <a:endParaRPr lang="en-AU"/>
          </a:p>
        </p:txBody>
      </p:sp>
      <p:sp>
        <p:nvSpPr>
          <p:cNvPr id="6" name="Footer Placeholder 5"/>
          <p:cNvSpPr>
            <a:spLocks noGrp="1"/>
          </p:cNvSpPr>
          <p:nvPr>
            <p:ph type="ftr" sz="quarter" idx="11"/>
          </p:nvPr>
        </p:nvSpPr>
        <p:spPr>
          <a:xfrm rot="-60000">
            <a:off x="914554" y="5829261"/>
            <a:ext cx="3522607" cy="365125"/>
          </a:xfrm>
        </p:spPr>
        <p:txBody>
          <a:bodyPr/>
          <a:lstStyle/>
          <a:p>
            <a:endParaRPr lang="en-AU"/>
          </a:p>
        </p:txBody>
      </p:sp>
      <p:sp>
        <p:nvSpPr>
          <p:cNvPr id="7" name="Slide Number Placeholder 6"/>
          <p:cNvSpPr>
            <a:spLocks noGrp="1"/>
          </p:cNvSpPr>
          <p:nvPr>
            <p:ph type="sldNum" sz="quarter" idx="12"/>
          </p:nvPr>
        </p:nvSpPr>
        <p:spPr>
          <a:xfrm rot="60000">
            <a:off x="7557313" y="5896961"/>
            <a:ext cx="554023" cy="365125"/>
          </a:xfrm>
        </p:spPr>
        <p:txBody>
          <a:bodyPr/>
          <a:lstStyle/>
          <a:p>
            <a:fld id="{82705A47-463E-4E99-82FB-5851C6B6E73F}"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F6B2BE8-4F17-4004-B9CF-9D28CE48DDAA}" type="datetimeFigureOut">
              <a:rPr lang="en-AU" smtClean="0"/>
              <a:t>22/06/2018</a:t>
            </a:fld>
            <a:endParaRPr lang="en-AU"/>
          </a:p>
        </p:txBody>
      </p:sp>
      <p:sp>
        <p:nvSpPr>
          <p:cNvPr id="6" name="Footer Placeholder 5"/>
          <p:cNvSpPr>
            <a:spLocks noGrp="1"/>
          </p:cNvSpPr>
          <p:nvPr>
            <p:ph type="ftr" sz="quarter" idx="11"/>
          </p:nvPr>
        </p:nvSpPr>
        <p:spPr>
          <a:xfrm rot="-60000">
            <a:off x="914569" y="5831037"/>
            <a:ext cx="3319043" cy="365125"/>
          </a:xfrm>
        </p:spPr>
        <p:txBody>
          <a:bodyPr/>
          <a:lstStyle/>
          <a:p>
            <a:endParaRPr lang="en-AU"/>
          </a:p>
        </p:txBody>
      </p:sp>
      <p:sp>
        <p:nvSpPr>
          <p:cNvPr id="7" name="Slide Number Placeholder 6"/>
          <p:cNvSpPr>
            <a:spLocks noGrp="1"/>
          </p:cNvSpPr>
          <p:nvPr>
            <p:ph type="sldNum" sz="quarter" idx="12"/>
          </p:nvPr>
        </p:nvSpPr>
        <p:spPr>
          <a:xfrm rot="60000">
            <a:off x="7562089" y="5900026"/>
            <a:ext cx="554023" cy="365125"/>
          </a:xfrm>
        </p:spPr>
        <p:txBody>
          <a:bodyPr/>
          <a:lstStyle/>
          <a:p>
            <a:fld id="{82705A47-463E-4E99-82FB-5851C6B6E73F}"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F6B2BE8-4F17-4004-B9CF-9D28CE48DDAA}" type="datetimeFigureOut">
              <a:rPr lang="en-AU" smtClean="0"/>
              <a:t>22/06/2018</a:t>
            </a:fld>
            <a:endParaRPr lang="en-A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A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82705A47-463E-4E99-82FB-5851C6B6E73F}"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0.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7133"/>
            <a:ext cx="9144000" cy="8401050"/>
          </a:xfrm>
          <a:prstGeom prst="rect">
            <a:avLst/>
          </a:prstGeom>
        </p:spPr>
      </p:pic>
    </p:spTree>
    <p:extLst>
      <p:ext uri="{BB962C8B-B14F-4D97-AF65-F5344CB8AC3E}">
        <p14:creationId xmlns:p14="http://schemas.microsoft.com/office/powerpoint/2010/main" val="298302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DIGITAL LITERACY</a:t>
            </a:r>
            <a:endParaRPr lang="en-AU"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688" y="1844824"/>
            <a:ext cx="5549062" cy="4166146"/>
          </a:xfrm>
        </p:spPr>
      </p:pic>
    </p:spTree>
    <p:extLst>
      <p:ext uri="{BB962C8B-B14F-4D97-AF65-F5344CB8AC3E}">
        <p14:creationId xmlns:p14="http://schemas.microsoft.com/office/powerpoint/2010/main" val="964604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692696"/>
            <a:ext cx="4701113" cy="1315274"/>
          </a:xfrm>
        </p:spPr>
        <p:txBody>
          <a:bodyPr>
            <a:normAutofit/>
          </a:bodyPr>
          <a:lstStyle/>
          <a:p>
            <a:r>
              <a:rPr lang="en-AU" sz="3600" u="sng" dirty="0" smtClean="0">
                <a:solidFill>
                  <a:schemeClr val="bg2">
                    <a:lumMod val="10000"/>
                  </a:schemeClr>
                </a:solidFill>
              </a:rPr>
              <a:t>Website Evaluation: Critical thinking</a:t>
            </a:r>
            <a:endParaRPr lang="en-AU" sz="3600" u="sng" dirty="0">
              <a:solidFill>
                <a:schemeClr val="bg2">
                  <a:lumMod val="10000"/>
                </a:schemeClr>
              </a:solidFill>
            </a:endParaRPr>
          </a:p>
        </p:txBody>
      </p:sp>
      <p:sp>
        <p:nvSpPr>
          <p:cNvPr id="3" name="Content Placeholder 2"/>
          <p:cNvSpPr>
            <a:spLocks noGrp="1"/>
          </p:cNvSpPr>
          <p:nvPr>
            <p:ph idx="1"/>
          </p:nvPr>
        </p:nvSpPr>
        <p:spPr>
          <a:xfrm>
            <a:off x="4644008" y="2204864"/>
            <a:ext cx="2964943" cy="1312622"/>
          </a:xfrm>
          <a:solidFill>
            <a:schemeClr val="bg2">
              <a:lumMod val="25000"/>
            </a:schemeClr>
          </a:solidFill>
        </p:spPr>
        <p:txBody>
          <a:bodyPr/>
          <a:lstStyle/>
          <a:p>
            <a:pPr marL="0" indent="0" algn="ctr">
              <a:buNone/>
            </a:pPr>
            <a:r>
              <a:rPr lang="en-AU" dirty="0" smtClean="0">
                <a:solidFill>
                  <a:schemeClr val="bg1"/>
                </a:solidFill>
              </a:rPr>
              <a:t>Critical evaluation of everything they hear and see.</a:t>
            </a:r>
            <a:endParaRPr lang="en-AU" dirty="0">
              <a:solidFill>
                <a:schemeClr val="bg1"/>
              </a:solidFill>
            </a:endParaRPr>
          </a:p>
        </p:txBody>
      </p:sp>
      <p:sp>
        <p:nvSpPr>
          <p:cNvPr id="5" name="TextBox 4"/>
          <p:cNvSpPr txBox="1"/>
          <p:nvPr/>
        </p:nvSpPr>
        <p:spPr>
          <a:xfrm>
            <a:off x="1331640" y="2555501"/>
            <a:ext cx="2664296" cy="1200329"/>
          </a:xfrm>
          <a:prstGeom prst="rect">
            <a:avLst/>
          </a:prstGeom>
          <a:solidFill>
            <a:schemeClr val="bg2">
              <a:lumMod val="25000"/>
            </a:schemeClr>
          </a:solidFill>
        </p:spPr>
        <p:txBody>
          <a:bodyPr wrap="square" rtlCol="0">
            <a:spAutoFit/>
          </a:bodyPr>
          <a:lstStyle/>
          <a:p>
            <a:pPr algn="ctr"/>
            <a:r>
              <a:rPr lang="en-AU" sz="2400" dirty="0" smtClean="0">
                <a:solidFill>
                  <a:schemeClr val="bg1"/>
                </a:solidFill>
              </a:rPr>
              <a:t>Evaluating the credibility of the writer</a:t>
            </a:r>
            <a:endParaRPr lang="en-AU" sz="2400" dirty="0">
              <a:solidFill>
                <a:schemeClr val="bg1"/>
              </a:solidFill>
            </a:endParaRPr>
          </a:p>
        </p:txBody>
      </p:sp>
      <p:sp>
        <p:nvSpPr>
          <p:cNvPr id="6" name="TextBox 5"/>
          <p:cNvSpPr txBox="1"/>
          <p:nvPr/>
        </p:nvSpPr>
        <p:spPr>
          <a:xfrm>
            <a:off x="5580112" y="3802686"/>
            <a:ext cx="2592288" cy="1200329"/>
          </a:xfrm>
          <a:prstGeom prst="rect">
            <a:avLst/>
          </a:prstGeom>
          <a:solidFill>
            <a:schemeClr val="bg2">
              <a:lumMod val="25000"/>
            </a:schemeClr>
          </a:solidFill>
        </p:spPr>
        <p:txBody>
          <a:bodyPr wrap="square" rtlCol="0">
            <a:spAutoFit/>
          </a:bodyPr>
          <a:lstStyle/>
          <a:p>
            <a:pPr algn="ctr"/>
            <a:r>
              <a:rPr lang="en-AU" sz="2400" dirty="0" smtClean="0">
                <a:solidFill>
                  <a:schemeClr val="bg1"/>
                </a:solidFill>
              </a:rPr>
              <a:t>Avoiding websites with excessive advertising</a:t>
            </a:r>
            <a:endParaRPr lang="en-AU" sz="2400" dirty="0">
              <a:solidFill>
                <a:schemeClr val="bg1"/>
              </a:solidFill>
            </a:endParaRPr>
          </a:p>
        </p:txBody>
      </p:sp>
      <p:sp>
        <p:nvSpPr>
          <p:cNvPr id="7" name="TextBox 6"/>
          <p:cNvSpPr txBox="1"/>
          <p:nvPr/>
        </p:nvSpPr>
        <p:spPr>
          <a:xfrm>
            <a:off x="2555776" y="4364569"/>
            <a:ext cx="2448272" cy="1569660"/>
          </a:xfrm>
          <a:prstGeom prst="rect">
            <a:avLst/>
          </a:prstGeom>
          <a:solidFill>
            <a:schemeClr val="bg2">
              <a:lumMod val="25000"/>
            </a:schemeClr>
          </a:solidFill>
        </p:spPr>
        <p:txBody>
          <a:bodyPr wrap="square" rtlCol="0">
            <a:spAutoFit/>
          </a:bodyPr>
          <a:lstStyle/>
          <a:p>
            <a:pPr algn="ctr"/>
            <a:r>
              <a:rPr lang="en-AU" sz="2400" dirty="0" smtClean="0">
                <a:solidFill>
                  <a:schemeClr val="bg1"/>
                </a:solidFill>
              </a:rPr>
              <a:t>Confirming validity of information by cross referencing</a:t>
            </a:r>
            <a:endParaRPr lang="en-AU" sz="2400" dirty="0">
              <a:solidFill>
                <a:schemeClr val="bg1"/>
              </a:solidFill>
            </a:endParaRPr>
          </a:p>
        </p:txBody>
      </p:sp>
    </p:spTree>
    <p:extLst>
      <p:ext uri="{BB962C8B-B14F-4D97-AF65-F5344CB8AC3E}">
        <p14:creationId xmlns:p14="http://schemas.microsoft.com/office/powerpoint/2010/main" val="3664028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9" y="692696"/>
            <a:ext cx="6965245" cy="1202485"/>
          </a:xfrm>
        </p:spPr>
        <p:txBody>
          <a:bodyPr/>
          <a:lstStyle/>
          <a:p>
            <a:r>
              <a:rPr lang="en-AU" u="sng" dirty="0" smtClean="0">
                <a:solidFill>
                  <a:schemeClr val="bg2">
                    <a:lumMod val="25000"/>
                  </a:schemeClr>
                </a:solidFill>
              </a:rPr>
              <a:t>Critical thinking</a:t>
            </a:r>
            <a:endParaRPr lang="en-AU" u="sng" dirty="0">
              <a:solidFill>
                <a:schemeClr val="bg2">
                  <a:lumMod val="25000"/>
                </a:schemeClr>
              </a:solidFill>
            </a:endParaRPr>
          </a:p>
        </p:txBody>
      </p:sp>
      <p:sp>
        <p:nvSpPr>
          <p:cNvPr id="3" name="Content Placeholder 2"/>
          <p:cNvSpPr>
            <a:spLocks noGrp="1"/>
          </p:cNvSpPr>
          <p:nvPr>
            <p:ph idx="1"/>
          </p:nvPr>
        </p:nvSpPr>
        <p:spPr>
          <a:xfrm>
            <a:off x="845802" y="2081112"/>
            <a:ext cx="2952328" cy="3077957"/>
          </a:xfrm>
        </p:spPr>
        <p:txBody>
          <a:bodyPr>
            <a:normAutofit/>
          </a:bodyPr>
          <a:lstStyle/>
          <a:p>
            <a:pPr marL="0" indent="0" algn="ctr">
              <a:buNone/>
            </a:pPr>
            <a:r>
              <a:rPr lang="en-AU" sz="3600" dirty="0" smtClean="0">
                <a:solidFill>
                  <a:schemeClr val="bg2">
                    <a:lumMod val="25000"/>
                  </a:schemeClr>
                </a:solidFill>
                <a:latin typeface="+mj-lt"/>
              </a:rPr>
              <a:t>What are we giving up to get something for nothing?</a:t>
            </a:r>
            <a:endParaRPr lang="en-AU" sz="3600" dirty="0">
              <a:solidFill>
                <a:schemeClr val="bg2">
                  <a:lumMod val="25000"/>
                </a:schemeClr>
              </a:solidFill>
              <a:latin typeface="+mj-lt"/>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artisticGlass/>
                    </a14:imgEffect>
                  </a14:imgLayer>
                </a14:imgProps>
              </a:ext>
              <a:ext uri="{28A0092B-C50C-407E-A947-70E740481C1C}">
                <a14:useLocalDpi xmlns:a14="http://schemas.microsoft.com/office/drawing/2010/main" val="0"/>
              </a:ext>
            </a:extLst>
          </a:blip>
          <a:stretch>
            <a:fillRect/>
          </a:stretch>
        </p:blipFill>
        <p:spPr>
          <a:xfrm>
            <a:off x="6100564" y="1004884"/>
            <a:ext cx="1716654" cy="1716654"/>
          </a:xfrm>
          <a:prstGeom prst="rect">
            <a:avLst/>
          </a:prstGeom>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artisticGlass/>
                    </a14:imgEffect>
                  </a14:imgLayer>
                </a14:imgProps>
              </a:ext>
              <a:ext uri="{28A0092B-C50C-407E-A947-70E740481C1C}">
                <a14:useLocalDpi xmlns:a14="http://schemas.microsoft.com/office/drawing/2010/main" val="0"/>
              </a:ext>
            </a:extLst>
          </a:blip>
          <a:stretch>
            <a:fillRect/>
          </a:stretch>
        </p:blipFill>
        <p:spPr>
          <a:xfrm>
            <a:off x="4067944" y="2750226"/>
            <a:ext cx="1739730" cy="1739730"/>
          </a:xfrm>
          <a:prstGeom prst="rect">
            <a:avLst/>
          </a:prstGeom>
        </p:spPr>
      </p:pic>
      <p:pic>
        <p:nvPicPr>
          <p:cNvPr id="7" name="Picture 6"/>
          <p:cNvPicPr>
            <a:picLocks noChangeAspect="1"/>
          </p:cNvPicPr>
          <p:nvPr/>
        </p:nvPicPr>
        <p:blipFill>
          <a:blip r:embed="rId7" cstate="print">
            <a:extLst>
              <a:ext uri="{BEBA8EAE-BF5A-486C-A8C5-ECC9F3942E4B}">
                <a14:imgProps xmlns:a14="http://schemas.microsoft.com/office/drawing/2010/main">
                  <a14:imgLayer r:embed="rId8">
                    <a14:imgEffect>
                      <a14:artisticGlass/>
                    </a14:imgEffect>
                  </a14:imgLayer>
                </a14:imgProps>
              </a:ext>
              <a:ext uri="{28A0092B-C50C-407E-A947-70E740481C1C}">
                <a14:useLocalDpi xmlns:a14="http://schemas.microsoft.com/office/drawing/2010/main" val="0"/>
              </a:ext>
            </a:extLst>
          </a:blip>
          <a:stretch>
            <a:fillRect/>
          </a:stretch>
        </p:blipFill>
        <p:spPr>
          <a:xfrm>
            <a:off x="6084168" y="2893796"/>
            <a:ext cx="1656991" cy="1709474"/>
          </a:xfrm>
          <a:prstGeom prst="rect">
            <a:avLst/>
          </a:prstGeom>
        </p:spPr>
      </p:pic>
      <p:pic>
        <p:nvPicPr>
          <p:cNvPr id="8" name="Picture 7"/>
          <p:cNvPicPr>
            <a:picLocks noChangeAspect="1"/>
          </p:cNvPicPr>
          <p:nvPr/>
        </p:nvPicPr>
        <p:blipFill>
          <a:blip r:embed="rId9">
            <a:extLst>
              <a:ext uri="{BEBA8EAE-BF5A-486C-A8C5-ECC9F3942E4B}">
                <a14:imgProps xmlns:a14="http://schemas.microsoft.com/office/drawing/2010/main">
                  <a14:imgLayer r:embed="rId10">
                    <a14:imgEffect>
                      <a14:artisticLineDrawing/>
                    </a14:imgEffect>
                  </a14:imgLayer>
                </a14:imgProps>
              </a:ext>
              <a:ext uri="{28A0092B-C50C-407E-A947-70E740481C1C}">
                <a14:useLocalDpi xmlns:a14="http://schemas.microsoft.com/office/drawing/2010/main" val="0"/>
              </a:ext>
            </a:extLst>
          </a:blip>
          <a:stretch>
            <a:fillRect/>
          </a:stretch>
        </p:blipFill>
        <p:spPr>
          <a:xfrm>
            <a:off x="3798130" y="4797152"/>
            <a:ext cx="4019088" cy="1291849"/>
          </a:xfrm>
          <a:prstGeom prst="rect">
            <a:avLst/>
          </a:prstGeom>
        </p:spPr>
      </p:pic>
    </p:spTree>
    <p:extLst>
      <p:ext uri="{BB962C8B-B14F-4D97-AF65-F5344CB8AC3E}">
        <p14:creationId xmlns:p14="http://schemas.microsoft.com/office/powerpoint/2010/main" val="285385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bg2">
                    <a:lumMod val="25000"/>
                  </a:schemeClr>
                </a:solidFill>
              </a:rPr>
              <a:t>E-Safety: Staying safe online</a:t>
            </a:r>
            <a:endParaRPr lang="en-AU" dirty="0">
              <a:solidFill>
                <a:schemeClr val="bg2">
                  <a:lumMod val="25000"/>
                </a:schemeClr>
              </a:solidFill>
            </a:endParaRPr>
          </a:p>
        </p:txBody>
      </p:sp>
      <p:sp>
        <p:nvSpPr>
          <p:cNvPr id="3" name="Content Placeholder 2"/>
          <p:cNvSpPr>
            <a:spLocks noGrp="1"/>
          </p:cNvSpPr>
          <p:nvPr>
            <p:ph idx="1"/>
          </p:nvPr>
        </p:nvSpPr>
        <p:spPr>
          <a:xfrm>
            <a:off x="1980744" y="2274568"/>
            <a:ext cx="3180968" cy="949703"/>
          </a:xfrm>
          <a:solidFill>
            <a:schemeClr val="bg2">
              <a:lumMod val="25000"/>
            </a:schemeClr>
          </a:solidFill>
          <a:ln>
            <a:solidFill>
              <a:schemeClr val="tx1"/>
            </a:solidFill>
          </a:ln>
        </p:spPr>
        <p:txBody>
          <a:bodyPr>
            <a:normAutofit fontScale="85000" lnSpcReduction="10000"/>
          </a:bodyPr>
          <a:lstStyle/>
          <a:p>
            <a:pPr marL="0" indent="0">
              <a:buNone/>
            </a:pPr>
            <a:r>
              <a:rPr lang="en-AU" dirty="0" smtClean="0">
                <a:solidFill>
                  <a:schemeClr val="bg1"/>
                </a:solidFill>
              </a:rPr>
              <a:t>Being protective of your online profile – your digital footprint lasts forever</a:t>
            </a:r>
            <a:endParaRPr lang="en-AU" dirty="0">
              <a:solidFill>
                <a:schemeClr val="bg1"/>
              </a:solidFill>
            </a:endParaRPr>
          </a:p>
        </p:txBody>
      </p:sp>
      <p:sp>
        <p:nvSpPr>
          <p:cNvPr id="4" name="TextBox 3"/>
          <p:cNvSpPr txBox="1"/>
          <p:nvPr/>
        </p:nvSpPr>
        <p:spPr>
          <a:xfrm>
            <a:off x="4572000" y="4581128"/>
            <a:ext cx="2808312" cy="1323439"/>
          </a:xfrm>
          <a:prstGeom prst="rect">
            <a:avLst/>
          </a:prstGeom>
          <a:solidFill>
            <a:schemeClr val="bg2">
              <a:lumMod val="25000"/>
            </a:schemeClr>
          </a:solidFill>
          <a:ln>
            <a:solidFill>
              <a:schemeClr val="tx1"/>
            </a:solidFill>
          </a:ln>
        </p:spPr>
        <p:txBody>
          <a:bodyPr wrap="square" rtlCol="0">
            <a:spAutoFit/>
          </a:bodyPr>
          <a:lstStyle/>
          <a:p>
            <a:r>
              <a:rPr lang="en-AU" sz="2000" dirty="0" smtClean="0">
                <a:solidFill>
                  <a:schemeClr val="bg1"/>
                </a:solidFill>
              </a:rPr>
              <a:t>Understanding that you don’t know who you are communicating with online</a:t>
            </a:r>
            <a:endParaRPr lang="en-AU" sz="2000" dirty="0">
              <a:solidFill>
                <a:schemeClr val="bg1"/>
              </a:solidFill>
            </a:endParaRPr>
          </a:p>
        </p:txBody>
      </p:sp>
      <p:sp>
        <p:nvSpPr>
          <p:cNvPr id="6" name="TextBox 5"/>
          <p:cNvSpPr txBox="1"/>
          <p:nvPr/>
        </p:nvSpPr>
        <p:spPr>
          <a:xfrm>
            <a:off x="6156176" y="2274568"/>
            <a:ext cx="1656184" cy="2031325"/>
          </a:xfrm>
          <a:prstGeom prst="rect">
            <a:avLst/>
          </a:prstGeom>
          <a:solidFill>
            <a:schemeClr val="bg2">
              <a:lumMod val="25000"/>
            </a:schemeClr>
          </a:solidFill>
          <a:ln>
            <a:solidFill>
              <a:schemeClr val="tx1"/>
            </a:solidFill>
          </a:ln>
        </p:spPr>
        <p:txBody>
          <a:bodyPr wrap="square" rtlCol="0">
            <a:spAutoFit/>
          </a:bodyPr>
          <a:lstStyle/>
          <a:p>
            <a:r>
              <a:rPr lang="en-AU" dirty="0" smtClean="0">
                <a:solidFill>
                  <a:schemeClr val="bg1"/>
                </a:solidFill>
              </a:rPr>
              <a:t>Never give out your details – full name, school name, address or anything that will </a:t>
            </a:r>
            <a:endParaRPr lang="en-AU" dirty="0">
              <a:solidFill>
                <a:schemeClr val="bg1"/>
              </a:solidFill>
            </a:endParaRPr>
          </a:p>
        </p:txBody>
      </p:sp>
      <p:sp>
        <p:nvSpPr>
          <p:cNvPr id="5" name="TextBox 4"/>
          <p:cNvSpPr txBox="1"/>
          <p:nvPr/>
        </p:nvSpPr>
        <p:spPr>
          <a:xfrm>
            <a:off x="1403648" y="3743387"/>
            <a:ext cx="2550050" cy="1477328"/>
          </a:xfrm>
          <a:prstGeom prst="rect">
            <a:avLst/>
          </a:prstGeom>
          <a:solidFill>
            <a:schemeClr val="bg2">
              <a:lumMod val="25000"/>
            </a:schemeClr>
          </a:solidFill>
          <a:ln>
            <a:solidFill>
              <a:schemeClr val="tx1"/>
            </a:solidFill>
          </a:ln>
        </p:spPr>
        <p:txBody>
          <a:bodyPr wrap="square" rtlCol="0">
            <a:spAutoFit/>
          </a:bodyPr>
          <a:lstStyle/>
          <a:p>
            <a:r>
              <a:rPr lang="en-AU" dirty="0" smtClean="0">
                <a:solidFill>
                  <a:schemeClr val="bg1"/>
                </a:solidFill>
              </a:rPr>
              <a:t>How do companies target you online? Understanding cookies and the power of apps such as </a:t>
            </a:r>
            <a:r>
              <a:rPr lang="en-AU" dirty="0" err="1" smtClean="0">
                <a:solidFill>
                  <a:schemeClr val="bg1"/>
                </a:solidFill>
              </a:rPr>
              <a:t>Siri</a:t>
            </a:r>
            <a:r>
              <a:rPr lang="en-AU" dirty="0" smtClean="0">
                <a:solidFill>
                  <a:schemeClr val="bg1"/>
                </a:solidFill>
              </a:rPr>
              <a:t>.</a:t>
            </a:r>
            <a:endParaRPr lang="en-AU" dirty="0">
              <a:solidFill>
                <a:schemeClr val="bg1"/>
              </a:solidFill>
            </a:endParaRPr>
          </a:p>
        </p:txBody>
      </p:sp>
    </p:spTree>
    <p:extLst>
      <p:ext uri="{BB962C8B-B14F-4D97-AF65-F5344CB8AC3E}">
        <p14:creationId xmlns:p14="http://schemas.microsoft.com/office/powerpoint/2010/main" val="4094912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bg2">
                    <a:lumMod val="25000"/>
                  </a:schemeClr>
                </a:solidFill>
              </a:rPr>
              <a:t>Digital Citizenship</a:t>
            </a:r>
            <a:endParaRPr lang="en-AU" dirty="0">
              <a:solidFill>
                <a:schemeClr val="bg2">
                  <a:lumMod val="25000"/>
                </a:schemeClr>
              </a:solidFill>
            </a:endParaRPr>
          </a:p>
        </p:txBody>
      </p:sp>
      <p:sp>
        <p:nvSpPr>
          <p:cNvPr id="4" name="TextBox 3"/>
          <p:cNvSpPr txBox="1"/>
          <p:nvPr/>
        </p:nvSpPr>
        <p:spPr>
          <a:xfrm>
            <a:off x="1457596" y="3356992"/>
            <a:ext cx="2304256" cy="923330"/>
          </a:xfrm>
          <a:prstGeom prst="rect">
            <a:avLst/>
          </a:prstGeom>
          <a:solidFill>
            <a:schemeClr val="bg2">
              <a:lumMod val="25000"/>
            </a:schemeClr>
          </a:solidFill>
        </p:spPr>
        <p:txBody>
          <a:bodyPr wrap="square" rtlCol="0">
            <a:spAutoFit/>
          </a:bodyPr>
          <a:lstStyle/>
          <a:p>
            <a:r>
              <a:rPr lang="en-AU" dirty="0" smtClean="0">
                <a:solidFill>
                  <a:schemeClr val="bg1"/>
                </a:solidFill>
              </a:rPr>
              <a:t>Being a kind, responsible digital citizen.</a:t>
            </a:r>
            <a:endParaRPr lang="en-AU" dirty="0">
              <a:solidFill>
                <a:schemeClr val="bg1"/>
              </a:solidFill>
            </a:endParaRPr>
          </a:p>
        </p:txBody>
      </p:sp>
      <p:sp>
        <p:nvSpPr>
          <p:cNvPr id="5" name="TextBox 4"/>
          <p:cNvSpPr txBox="1"/>
          <p:nvPr/>
        </p:nvSpPr>
        <p:spPr>
          <a:xfrm>
            <a:off x="5436096" y="2146521"/>
            <a:ext cx="1728192" cy="1477328"/>
          </a:xfrm>
          <a:prstGeom prst="rect">
            <a:avLst/>
          </a:prstGeom>
          <a:solidFill>
            <a:schemeClr val="bg2">
              <a:lumMod val="25000"/>
            </a:schemeClr>
          </a:solidFill>
        </p:spPr>
        <p:txBody>
          <a:bodyPr wrap="square" rtlCol="0">
            <a:spAutoFit/>
          </a:bodyPr>
          <a:lstStyle/>
          <a:p>
            <a:r>
              <a:rPr lang="en-AU" dirty="0" smtClean="0">
                <a:solidFill>
                  <a:schemeClr val="bg1"/>
                </a:solidFill>
              </a:rPr>
              <a:t>Who can you go to if you are worried about something you’ve seen</a:t>
            </a:r>
            <a:endParaRPr lang="en-AU" dirty="0">
              <a:solidFill>
                <a:schemeClr val="bg1"/>
              </a:solidFill>
            </a:endParaRPr>
          </a:p>
        </p:txBody>
      </p:sp>
      <p:sp>
        <p:nvSpPr>
          <p:cNvPr id="6" name="TextBox 5"/>
          <p:cNvSpPr txBox="1"/>
          <p:nvPr/>
        </p:nvSpPr>
        <p:spPr>
          <a:xfrm>
            <a:off x="4427984" y="4151786"/>
            <a:ext cx="3024336" cy="923330"/>
          </a:xfrm>
          <a:prstGeom prst="rect">
            <a:avLst/>
          </a:prstGeom>
          <a:solidFill>
            <a:schemeClr val="bg2">
              <a:lumMod val="25000"/>
            </a:schemeClr>
          </a:solidFill>
        </p:spPr>
        <p:txBody>
          <a:bodyPr wrap="square" rtlCol="0">
            <a:spAutoFit/>
          </a:bodyPr>
          <a:lstStyle/>
          <a:p>
            <a:r>
              <a:rPr lang="en-AU" dirty="0" smtClean="0">
                <a:solidFill>
                  <a:schemeClr val="bg1"/>
                </a:solidFill>
              </a:rPr>
              <a:t>What to do if you, or you know someone who is being bullied online</a:t>
            </a:r>
            <a:endParaRPr lang="en-AU" dirty="0">
              <a:solidFill>
                <a:schemeClr val="bg1"/>
              </a:solidFill>
            </a:endParaRPr>
          </a:p>
        </p:txBody>
      </p:sp>
      <p:sp>
        <p:nvSpPr>
          <p:cNvPr id="7" name="TextBox 6"/>
          <p:cNvSpPr txBox="1"/>
          <p:nvPr/>
        </p:nvSpPr>
        <p:spPr>
          <a:xfrm>
            <a:off x="2429704" y="2146521"/>
            <a:ext cx="1728192" cy="923330"/>
          </a:xfrm>
          <a:prstGeom prst="rect">
            <a:avLst/>
          </a:prstGeom>
          <a:solidFill>
            <a:schemeClr val="bg2">
              <a:lumMod val="25000"/>
            </a:schemeClr>
          </a:solidFill>
        </p:spPr>
        <p:txBody>
          <a:bodyPr wrap="square" rtlCol="0">
            <a:spAutoFit/>
          </a:bodyPr>
          <a:lstStyle/>
          <a:p>
            <a:r>
              <a:rPr lang="en-AU" dirty="0" smtClean="0">
                <a:solidFill>
                  <a:schemeClr val="bg1"/>
                </a:solidFill>
              </a:rPr>
              <a:t>What behaviour is unacceptable online</a:t>
            </a:r>
            <a:endParaRPr lang="en-AU" dirty="0">
              <a:solidFill>
                <a:schemeClr val="bg1"/>
              </a:solidFill>
            </a:endParaRPr>
          </a:p>
        </p:txBody>
      </p:sp>
      <p:sp>
        <p:nvSpPr>
          <p:cNvPr id="8" name="TextBox 7"/>
          <p:cNvSpPr txBox="1"/>
          <p:nvPr/>
        </p:nvSpPr>
        <p:spPr>
          <a:xfrm>
            <a:off x="1925648" y="4751951"/>
            <a:ext cx="1368152" cy="646331"/>
          </a:xfrm>
          <a:prstGeom prst="rect">
            <a:avLst/>
          </a:prstGeom>
          <a:solidFill>
            <a:schemeClr val="bg2">
              <a:lumMod val="25000"/>
            </a:schemeClr>
          </a:solidFill>
        </p:spPr>
        <p:txBody>
          <a:bodyPr wrap="square" rtlCol="0">
            <a:spAutoFit/>
          </a:bodyPr>
          <a:lstStyle/>
          <a:p>
            <a:r>
              <a:rPr lang="en-AU" dirty="0" smtClean="0">
                <a:solidFill>
                  <a:schemeClr val="bg1"/>
                </a:solidFill>
              </a:rPr>
              <a:t>Gaming etiquette </a:t>
            </a:r>
            <a:endParaRPr lang="en-AU" dirty="0">
              <a:solidFill>
                <a:schemeClr val="bg1"/>
              </a:solidFill>
            </a:endParaRPr>
          </a:p>
        </p:txBody>
      </p:sp>
    </p:spTree>
    <p:extLst>
      <p:ext uri="{BB962C8B-B14F-4D97-AF65-F5344CB8AC3E}">
        <p14:creationId xmlns:p14="http://schemas.microsoft.com/office/powerpoint/2010/main" val="1338890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229600" cy="1944216"/>
          </a:xfrm>
        </p:spPr>
        <p:txBody>
          <a:bodyPr>
            <a:noAutofit/>
          </a:bodyPr>
          <a:lstStyle/>
          <a:p>
            <a:pPr algn="ctr"/>
            <a:r>
              <a:rPr lang="en-AU" sz="4400" dirty="0" smtClean="0"/>
              <a:t>The difference between Digital Literacy and Information Literacy</a:t>
            </a:r>
            <a:endParaRPr lang="en-AU"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32580" y="3367961"/>
            <a:ext cx="2840350" cy="213026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286956" y="3361856"/>
            <a:ext cx="2791520" cy="209364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663776" y="3387940"/>
            <a:ext cx="2787072" cy="2090304"/>
          </a:xfrm>
          <a:prstGeom prst="rect">
            <a:avLst/>
          </a:prstGeom>
        </p:spPr>
      </p:pic>
    </p:spTree>
    <p:extLst>
      <p:ext uri="{BB962C8B-B14F-4D97-AF65-F5344CB8AC3E}">
        <p14:creationId xmlns:p14="http://schemas.microsoft.com/office/powerpoint/2010/main" val="4007829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744681" y="773983"/>
            <a:ext cx="5744463" cy="5434043"/>
            <a:chOff x="1187624" y="227823"/>
            <a:chExt cx="6861299" cy="6370146"/>
          </a:xfrm>
        </p:grpSpPr>
        <p:sp>
          <p:nvSpPr>
            <p:cNvPr id="10" name="TextBox 9"/>
            <p:cNvSpPr txBox="1"/>
            <p:nvPr/>
          </p:nvSpPr>
          <p:spPr>
            <a:xfrm>
              <a:off x="3491880" y="2705584"/>
              <a:ext cx="2180778" cy="1569660"/>
            </a:xfrm>
            <a:prstGeom prst="rect">
              <a:avLst/>
            </a:prstGeom>
            <a:noFill/>
          </p:spPr>
          <p:txBody>
            <a:bodyPr wrap="square" rtlCol="0">
              <a:spAutoFit/>
            </a:bodyPr>
            <a:lstStyle/>
            <a:p>
              <a:pPr algn="ctr"/>
              <a:r>
                <a:rPr lang="en-AU" sz="2000" dirty="0" smtClean="0"/>
                <a:t>The Information Skills Process</a:t>
              </a:r>
            </a:p>
            <a:p>
              <a:pPr algn="ctr"/>
              <a:r>
                <a:rPr lang="en-AU" sz="2000" dirty="0" smtClean="0"/>
                <a:t>(ISP)</a:t>
              </a:r>
              <a:endParaRPr lang="en-AU" sz="2000" dirty="0"/>
            </a:p>
          </p:txBody>
        </p:sp>
        <p:grpSp>
          <p:nvGrpSpPr>
            <p:cNvPr id="21" name="Group 20"/>
            <p:cNvGrpSpPr/>
            <p:nvPr/>
          </p:nvGrpSpPr>
          <p:grpSpPr>
            <a:xfrm>
              <a:off x="1187624" y="227823"/>
              <a:ext cx="6861299" cy="6370146"/>
              <a:chOff x="1187624" y="227823"/>
              <a:chExt cx="6861299" cy="6370146"/>
            </a:xfrm>
          </p:grpSpPr>
          <p:sp>
            <p:nvSpPr>
              <p:cNvPr id="9" name="Oval 8"/>
              <p:cNvSpPr/>
              <p:nvPr/>
            </p:nvSpPr>
            <p:spPr>
              <a:xfrm>
                <a:off x="3491880" y="227823"/>
                <a:ext cx="2016224" cy="187220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7030A0"/>
                  </a:solidFill>
                </a:endParaRPr>
              </a:p>
            </p:txBody>
          </p:sp>
          <p:pic>
            <p:nvPicPr>
              <p:cNvPr id="1033" name="Picture 9"/>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86079" y="3645024"/>
                <a:ext cx="2036763" cy="1895475"/>
              </a:xfrm>
              <a:prstGeom prst="rect">
                <a:avLst/>
              </a:prstGeom>
              <a:noFill/>
              <a:ln w="9525">
                <a:noFill/>
                <a:miter lim="800000"/>
                <a:headEnd/>
                <a:tailEnd/>
              </a:ln>
            </p:spPr>
          </p:pic>
          <p:pic>
            <p:nvPicPr>
              <p:cNvPr id="1034" name="Picture 10"/>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87624" y="1395658"/>
                <a:ext cx="2036763"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0152" y="1412776"/>
                <a:ext cx="2036763"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707904" y="4702494"/>
                <a:ext cx="2036763"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2160" y="3737983"/>
                <a:ext cx="2036763"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a:off x="5508104" y="1556792"/>
                <a:ext cx="504056" cy="288032"/>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7380312" y="3319658"/>
                <a:ext cx="1" cy="418325"/>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672317">
                <a:off x="5671111" y="5351781"/>
                <a:ext cx="8112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6691" y="5242049"/>
                <a:ext cx="8112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017880">
                <a:off x="2896690" y="1366250"/>
                <a:ext cx="8112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672" y="3166076"/>
                <a:ext cx="30480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743908" y="500479"/>
                <a:ext cx="1512167" cy="1262786"/>
              </a:xfrm>
              <a:prstGeom prst="rect">
                <a:avLst/>
              </a:prstGeom>
              <a:noFill/>
            </p:spPr>
            <p:txBody>
              <a:bodyPr wrap="square" rtlCol="0">
                <a:spAutoFit/>
              </a:bodyPr>
              <a:lstStyle/>
              <a:p>
                <a:pPr algn="ctr"/>
                <a:r>
                  <a:rPr lang="en-AU" sz="1600" b="1" dirty="0" smtClean="0">
                    <a:solidFill>
                      <a:schemeClr val="bg1"/>
                    </a:solidFill>
                  </a:rPr>
                  <a:t>Defining</a:t>
                </a:r>
              </a:p>
              <a:p>
                <a:pPr algn="ctr"/>
                <a:r>
                  <a:rPr lang="en-AU" sz="1600" dirty="0" smtClean="0">
                    <a:solidFill>
                      <a:schemeClr val="bg1"/>
                    </a:solidFill>
                  </a:rPr>
                  <a:t>What do I really want to find out?</a:t>
                </a:r>
                <a:endParaRPr lang="en-AU" sz="1600" dirty="0">
                  <a:solidFill>
                    <a:schemeClr val="bg1"/>
                  </a:solidFill>
                </a:endParaRPr>
              </a:p>
            </p:txBody>
          </p:sp>
          <p:sp>
            <p:nvSpPr>
              <p:cNvPr id="16" name="TextBox 15"/>
              <p:cNvSpPr txBox="1"/>
              <p:nvPr/>
            </p:nvSpPr>
            <p:spPr>
              <a:xfrm>
                <a:off x="1377918" y="1653664"/>
                <a:ext cx="1682625" cy="1262786"/>
              </a:xfrm>
              <a:prstGeom prst="rect">
                <a:avLst/>
              </a:prstGeom>
              <a:noFill/>
            </p:spPr>
            <p:txBody>
              <a:bodyPr wrap="square" rtlCol="0">
                <a:spAutoFit/>
              </a:bodyPr>
              <a:lstStyle/>
              <a:p>
                <a:pPr algn="ctr"/>
                <a:r>
                  <a:rPr lang="en-AU" sz="1600" b="1" dirty="0" smtClean="0">
                    <a:solidFill>
                      <a:schemeClr val="bg1"/>
                    </a:solidFill>
                  </a:rPr>
                  <a:t>Assessing</a:t>
                </a:r>
              </a:p>
              <a:p>
                <a:pPr algn="ctr"/>
                <a:r>
                  <a:rPr lang="en-AU" sz="1600" dirty="0" smtClean="0">
                    <a:solidFill>
                      <a:schemeClr val="bg1"/>
                    </a:solidFill>
                  </a:rPr>
                  <a:t>What did I learn from this?</a:t>
                </a:r>
                <a:endParaRPr lang="en-AU" sz="1600" dirty="0">
                  <a:solidFill>
                    <a:schemeClr val="bg1"/>
                  </a:solidFill>
                </a:endParaRPr>
              </a:p>
            </p:txBody>
          </p:sp>
          <p:sp>
            <p:nvSpPr>
              <p:cNvPr id="17" name="TextBox 16"/>
              <p:cNvSpPr txBox="1"/>
              <p:nvPr/>
            </p:nvSpPr>
            <p:spPr>
              <a:xfrm>
                <a:off x="1466454" y="3916207"/>
                <a:ext cx="1676011" cy="1262786"/>
              </a:xfrm>
              <a:prstGeom prst="rect">
                <a:avLst/>
              </a:prstGeom>
              <a:noFill/>
            </p:spPr>
            <p:txBody>
              <a:bodyPr wrap="square" rtlCol="0">
                <a:spAutoFit/>
              </a:bodyPr>
              <a:lstStyle/>
              <a:p>
                <a:pPr algn="ctr"/>
                <a:r>
                  <a:rPr lang="en-AU" sz="1600" b="1" dirty="0" smtClean="0">
                    <a:solidFill>
                      <a:schemeClr val="bg1"/>
                    </a:solidFill>
                  </a:rPr>
                  <a:t>Presenting</a:t>
                </a:r>
              </a:p>
              <a:p>
                <a:pPr algn="ctr"/>
                <a:r>
                  <a:rPr lang="en-AU" sz="1600" dirty="0" smtClean="0">
                    <a:solidFill>
                      <a:schemeClr val="bg1"/>
                    </a:solidFill>
                  </a:rPr>
                  <a:t>How can I present this information?</a:t>
                </a:r>
                <a:endParaRPr lang="en-AU" sz="1600" dirty="0">
                  <a:solidFill>
                    <a:schemeClr val="bg1"/>
                  </a:solidFill>
                </a:endParaRPr>
              </a:p>
            </p:txBody>
          </p:sp>
          <p:sp>
            <p:nvSpPr>
              <p:cNvPr id="18" name="TextBox 17"/>
              <p:cNvSpPr txBox="1"/>
              <p:nvPr/>
            </p:nvSpPr>
            <p:spPr>
              <a:xfrm>
                <a:off x="3887924" y="5018838"/>
                <a:ext cx="1676723" cy="1262786"/>
              </a:xfrm>
              <a:prstGeom prst="rect">
                <a:avLst/>
              </a:prstGeom>
              <a:noFill/>
            </p:spPr>
            <p:txBody>
              <a:bodyPr wrap="square" rtlCol="0">
                <a:spAutoFit/>
              </a:bodyPr>
              <a:lstStyle/>
              <a:p>
                <a:pPr algn="ctr"/>
                <a:r>
                  <a:rPr lang="en-AU" sz="1600" b="1" dirty="0" smtClean="0">
                    <a:solidFill>
                      <a:schemeClr val="bg1"/>
                    </a:solidFill>
                  </a:rPr>
                  <a:t>Organising</a:t>
                </a:r>
              </a:p>
              <a:p>
                <a:pPr algn="ctr"/>
                <a:r>
                  <a:rPr lang="en-AU" sz="1600" dirty="0" smtClean="0">
                    <a:solidFill>
                      <a:schemeClr val="bg1"/>
                    </a:solidFill>
                  </a:rPr>
                  <a:t>How can I use this information?</a:t>
                </a:r>
                <a:endParaRPr lang="en-AU" sz="1600" dirty="0">
                  <a:solidFill>
                    <a:schemeClr val="bg1"/>
                  </a:solidFill>
                </a:endParaRPr>
              </a:p>
            </p:txBody>
          </p:sp>
          <p:sp>
            <p:nvSpPr>
              <p:cNvPr id="19" name="TextBox 18"/>
              <p:cNvSpPr txBox="1"/>
              <p:nvPr/>
            </p:nvSpPr>
            <p:spPr>
              <a:xfrm>
                <a:off x="6199727" y="1653664"/>
                <a:ext cx="1517612" cy="1551423"/>
              </a:xfrm>
              <a:prstGeom prst="rect">
                <a:avLst/>
              </a:prstGeom>
              <a:noFill/>
            </p:spPr>
            <p:txBody>
              <a:bodyPr wrap="square" rtlCol="0">
                <a:spAutoFit/>
              </a:bodyPr>
              <a:lstStyle/>
              <a:p>
                <a:pPr algn="ctr"/>
                <a:r>
                  <a:rPr lang="en-AU" sz="1600" b="1" dirty="0" smtClean="0">
                    <a:solidFill>
                      <a:schemeClr val="bg1"/>
                    </a:solidFill>
                  </a:rPr>
                  <a:t>Locating</a:t>
                </a:r>
              </a:p>
              <a:p>
                <a:pPr algn="ctr"/>
                <a:r>
                  <a:rPr lang="en-AU" sz="1600" dirty="0" smtClean="0">
                    <a:solidFill>
                      <a:schemeClr val="bg1"/>
                    </a:solidFill>
                  </a:rPr>
                  <a:t>Where can I find the information I need?</a:t>
                </a:r>
                <a:endParaRPr lang="en-AU" sz="1600" dirty="0">
                  <a:solidFill>
                    <a:schemeClr val="bg1"/>
                  </a:solidFill>
                </a:endParaRPr>
              </a:p>
            </p:txBody>
          </p:sp>
          <p:sp>
            <p:nvSpPr>
              <p:cNvPr id="20" name="TextBox 19"/>
              <p:cNvSpPr txBox="1"/>
              <p:nvPr/>
            </p:nvSpPr>
            <p:spPr>
              <a:xfrm>
                <a:off x="6228183" y="4041720"/>
                <a:ext cx="1604715" cy="1551423"/>
              </a:xfrm>
              <a:prstGeom prst="rect">
                <a:avLst/>
              </a:prstGeom>
              <a:noFill/>
            </p:spPr>
            <p:txBody>
              <a:bodyPr wrap="square" rtlCol="0">
                <a:spAutoFit/>
              </a:bodyPr>
              <a:lstStyle/>
              <a:p>
                <a:pPr algn="ctr"/>
                <a:r>
                  <a:rPr lang="en-AU" sz="1600" b="1" dirty="0" smtClean="0">
                    <a:solidFill>
                      <a:schemeClr val="bg1"/>
                    </a:solidFill>
                  </a:rPr>
                  <a:t>Selecting</a:t>
                </a:r>
              </a:p>
              <a:p>
                <a:pPr algn="ctr"/>
                <a:r>
                  <a:rPr lang="en-AU" sz="1600" dirty="0" smtClean="0">
                    <a:solidFill>
                      <a:schemeClr val="bg1"/>
                    </a:solidFill>
                  </a:rPr>
                  <a:t>What information do I really need?</a:t>
                </a:r>
                <a:endParaRPr lang="en-AU" sz="1600" dirty="0">
                  <a:solidFill>
                    <a:schemeClr val="bg1"/>
                  </a:solidFill>
                </a:endParaRPr>
              </a:p>
            </p:txBody>
          </p:sp>
        </p:grpSp>
      </p:grpSp>
    </p:spTree>
    <p:extLst>
      <p:ext uri="{BB962C8B-B14F-4D97-AF65-F5344CB8AC3E}">
        <p14:creationId xmlns:p14="http://schemas.microsoft.com/office/powerpoint/2010/main" val="42476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726499" y="584732"/>
            <a:ext cx="5441177" cy="5565980"/>
            <a:chOff x="1049140" y="232242"/>
            <a:chExt cx="6711405" cy="6450235"/>
          </a:xfrm>
        </p:grpSpPr>
        <p:pic>
          <p:nvPicPr>
            <p:cNvPr id="2051"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3510381" y="232242"/>
              <a:ext cx="1695134" cy="164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4425450" y="1872655"/>
              <a:ext cx="72008" cy="3168352"/>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236538" y="1700190"/>
              <a:ext cx="377825"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94878">
              <a:off x="4272542" y="1767326"/>
              <a:ext cx="377825"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684574">
              <a:off x="4380553" y="1767327"/>
              <a:ext cx="377825"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5244" y="864543"/>
              <a:ext cx="1695450"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5095" y="2617764"/>
              <a:ext cx="1695450"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1594" y="4392935"/>
              <a:ext cx="1695450"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741" y="5042590"/>
              <a:ext cx="1695450"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886" y="4536951"/>
              <a:ext cx="1695450"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217" y="2684903"/>
              <a:ext cx="1695450"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4931" y="977877"/>
              <a:ext cx="1695450"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88336" y="720527"/>
              <a:ext cx="1241170" cy="606343"/>
            </a:xfrm>
            <a:prstGeom prst="rect">
              <a:avLst/>
            </a:prstGeom>
            <a:noFill/>
          </p:spPr>
          <p:txBody>
            <a:bodyPr wrap="square" rtlCol="0">
              <a:spAutoFit/>
            </a:bodyPr>
            <a:lstStyle/>
            <a:p>
              <a:pPr algn="ctr"/>
              <a:r>
                <a:rPr lang="en-AU" sz="1400" dirty="0" smtClean="0">
                  <a:solidFill>
                    <a:schemeClr val="tx1">
                      <a:lumMod val="85000"/>
                      <a:lumOff val="15000"/>
                    </a:schemeClr>
                  </a:solidFill>
                </a:rPr>
                <a:t>Functional Skills</a:t>
              </a:r>
              <a:endParaRPr lang="en-AU" sz="1400" dirty="0">
                <a:solidFill>
                  <a:schemeClr val="tx1">
                    <a:lumMod val="85000"/>
                    <a:lumOff val="15000"/>
                  </a:schemeClr>
                </a:solidFill>
              </a:endParaRPr>
            </a:p>
          </p:txBody>
        </p:sp>
        <p:sp>
          <p:nvSpPr>
            <p:cNvPr id="8" name="TextBox 7"/>
            <p:cNvSpPr txBox="1"/>
            <p:nvPr/>
          </p:nvSpPr>
          <p:spPr>
            <a:xfrm>
              <a:off x="5443779" y="1460812"/>
              <a:ext cx="1495629" cy="356673"/>
            </a:xfrm>
            <a:prstGeom prst="rect">
              <a:avLst/>
            </a:prstGeom>
            <a:noFill/>
          </p:spPr>
          <p:txBody>
            <a:bodyPr wrap="square" rtlCol="0">
              <a:spAutoFit/>
            </a:bodyPr>
            <a:lstStyle/>
            <a:p>
              <a:pPr algn="ctr"/>
              <a:r>
                <a:rPr lang="en-AU" sz="1400" dirty="0" smtClean="0">
                  <a:solidFill>
                    <a:schemeClr val="tx1">
                      <a:lumMod val="85000"/>
                      <a:lumOff val="15000"/>
                    </a:schemeClr>
                  </a:solidFill>
                </a:rPr>
                <a:t>Creativity</a:t>
              </a:r>
              <a:endParaRPr lang="en-AU" sz="1400" dirty="0">
                <a:solidFill>
                  <a:schemeClr val="tx1">
                    <a:lumMod val="85000"/>
                    <a:lumOff val="15000"/>
                  </a:schemeClr>
                </a:solidFill>
              </a:endParaRPr>
            </a:p>
          </p:txBody>
        </p:sp>
        <p:sp>
          <p:nvSpPr>
            <p:cNvPr id="9" name="TextBox 8"/>
            <p:cNvSpPr txBox="1"/>
            <p:nvPr/>
          </p:nvSpPr>
          <p:spPr>
            <a:xfrm>
              <a:off x="6162969" y="3041846"/>
              <a:ext cx="1462887" cy="856014"/>
            </a:xfrm>
            <a:prstGeom prst="rect">
              <a:avLst/>
            </a:prstGeom>
            <a:noFill/>
          </p:spPr>
          <p:txBody>
            <a:bodyPr wrap="square" rtlCol="0">
              <a:spAutoFit/>
            </a:bodyPr>
            <a:lstStyle/>
            <a:p>
              <a:pPr algn="ctr"/>
              <a:r>
                <a:rPr lang="en-AU" sz="1400" dirty="0" smtClean="0">
                  <a:solidFill>
                    <a:schemeClr val="tx1">
                      <a:lumMod val="85000"/>
                      <a:lumOff val="15000"/>
                    </a:schemeClr>
                  </a:solidFill>
                </a:rPr>
                <a:t>Critical thinking and evaluation</a:t>
              </a:r>
              <a:endParaRPr lang="en-AU" sz="1400" dirty="0">
                <a:solidFill>
                  <a:schemeClr val="tx1">
                    <a:lumMod val="85000"/>
                    <a:lumOff val="15000"/>
                  </a:schemeClr>
                </a:solidFill>
              </a:endParaRPr>
            </a:p>
          </p:txBody>
        </p:sp>
        <p:sp>
          <p:nvSpPr>
            <p:cNvPr id="10" name="TextBox 9"/>
            <p:cNvSpPr txBox="1"/>
            <p:nvPr/>
          </p:nvSpPr>
          <p:spPr>
            <a:xfrm>
              <a:off x="5771804" y="4784872"/>
              <a:ext cx="1595030" cy="856014"/>
            </a:xfrm>
            <a:prstGeom prst="rect">
              <a:avLst/>
            </a:prstGeom>
            <a:noFill/>
          </p:spPr>
          <p:txBody>
            <a:bodyPr wrap="square" rtlCol="0">
              <a:spAutoFit/>
            </a:bodyPr>
            <a:lstStyle/>
            <a:p>
              <a:pPr algn="ctr"/>
              <a:r>
                <a:rPr lang="en-AU" sz="1400" dirty="0" smtClean="0">
                  <a:solidFill>
                    <a:schemeClr val="tx1">
                      <a:lumMod val="85000"/>
                      <a:lumOff val="15000"/>
                    </a:schemeClr>
                  </a:solidFill>
                </a:rPr>
                <a:t>Cultural and social understanding</a:t>
              </a:r>
              <a:endParaRPr lang="en-AU" sz="1400" dirty="0">
                <a:solidFill>
                  <a:schemeClr val="tx1">
                    <a:lumMod val="85000"/>
                    <a:lumOff val="15000"/>
                  </a:schemeClr>
                </a:solidFill>
              </a:endParaRPr>
            </a:p>
          </p:txBody>
        </p:sp>
        <p:sp>
          <p:nvSpPr>
            <p:cNvPr id="11" name="TextBox 10"/>
            <p:cNvSpPr txBox="1"/>
            <p:nvPr/>
          </p:nvSpPr>
          <p:spPr>
            <a:xfrm>
              <a:off x="3721742" y="5677867"/>
              <a:ext cx="1695450" cy="356673"/>
            </a:xfrm>
            <a:prstGeom prst="rect">
              <a:avLst/>
            </a:prstGeom>
            <a:noFill/>
          </p:spPr>
          <p:txBody>
            <a:bodyPr wrap="square" rtlCol="0">
              <a:spAutoFit/>
            </a:bodyPr>
            <a:lstStyle/>
            <a:p>
              <a:pPr algn="ctr"/>
              <a:r>
                <a:rPr lang="en-AU" sz="1400" dirty="0" smtClean="0">
                  <a:solidFill>
                    <a:schemeClr val="tx1">
                      <a:lumMod val="85000"/>
                      <a:lumOff val="15000"/>
                    </a:schemeClr>
                  </a:solidFill>
                </a:rPr>
                <a:t>Collaboration</a:t>
              </a:r>
              <a:endParaRPr lang="en-AU" sz="1400" dirty="0">
                <a:solidFill>
                  <a:schemeClr val="tx1">
                    <a:lumMod val="85000"/>
                    <a:lumOff val="15000"/>
                  </a:schemeClr>
                </a:solidFill>
              </a:endParaRPr>
            </a:p>
          </p:txBody>
        </p:sp>
        <p:sp>
          <p:nvSpPr>
            <p:cNvPr id="12" name="TextBox 11"/>
            <p:cNvSpPr txBox="1"/>
            <p:nvPr/>
          </p:nvSpPr>
          <p:spPr>
            <a:xfrm>
              <a:off x="2093043" y="4838328"/>
              <a:ext cx="1495134" cy="1105684"/>
            </a:xfrm>
            <a:prstGeom prst="rect">
              <a:avLst/>
            </a:prstGeom>
            <a:noFill/>
          </p:spPr>
          <p:txBody>
            <a:bodyPr wrap="square" rtlCol="0">
              <a:spAutoFit/>
            </a:bodyPr>
            <a:lstStyle/>
            <a:p>
              <a:pPr algn="ctr"/>
              <a:r>
                <a:rPr lang="en-AU" sz="1400" dirty="0" smtClean="0">
                  <a:solidFill>
                    <a:schemeClr val="tx1">
                      <a:lumMod val="85000"/>
                      <a:lumOff val="15000"/>
                    </a:schemeClr>
                  </a:solidFill>
                </a:rPr>
                <a:t>The ability to find and select information</a:t>
              </a:r>
              <a:endParaRPr lang="en-AU" sz="1400" dirty="0">
                <a:solidFill>
                  <a:schemeClr val="tx1">
                    <a:lumMod val="85000"/>
                    <a:lumOff val="15000"/>
                  </a:schemeClr>
                </a:solidFill>
              </a:endParaRPr>
            </a:p>
          </p:txBody>
        </p:sp>
        <p:sp>
          <p:nvSpPr>
            <p:cNvPr id="13" name="TextBox 12"/>
            <p:cNvSpPr txBox="1"/>
            <p:nvPr/>
          </p:nvSpPr>
          <p:spPr>
            <a:xfrm>
              <a:off x="1049140" y="3067648"/>
              <a:ext cx="1722526" cy="606343"/>
            </a:xfrm>
            <a:prstGeom prst="rect">
              <a:avLst/>
            </a:prstGeom>
            <a:noFill/>
          </p:spPr>
          <p:txBody>
            <a:bodyPr wrap="square" rtlCol="0">
              <a:spAutoFit/>
            </a:bodyPr>
            <a:lstStyle/>
            <a:p>
              <a:pPr algn="ctr"/>
              <a:r>
                <a:rPr lang="en-AU" sz="1400" dirty="0" smtClean="0">
                  <a:solidFill>
                    <a:schemeClr val="tx1">
                      <a:lumMod val="85000"/>
                      <a:lumOff val="15000"/>
                    </a:schemeClr>
                  </a:solidFill>
                </a:rPr>
                <a:t>Effective communication</a:t>
              </a:r>
              <a:endParaRPr lang="en-AU" sz="1400" dirty="0">
                <a:solidFill>
                  <a:schemeClr val="tx1">
                    <a:lumMod val="85000"/>
                    <a:lumOff val="15000"/>
                  </a:schemeClr>
                </a:solidFill>
              </a:endParaRPr>
            </a:p>
          </p:txBody>
        </p:sp>
        <p:sp>
          <p:nvSpPr>
            <p:cNvPr id="14" name="TextBox 13"/>
            <p:cNvSpPr txBox="1"/>
            <p:nvPr/>
          </p:nvSpPr>
          <p:spPr>
            <a:xfrm>
              <a:off x="1903908" y="1628543"/>
              <a:ext cx="1517495" cy="356673"/>
            </a:xfrm>
            <a:prstGeom prst="rect">
              <a:avLst/>
            </a:prstGeom>
            <a:noFill/>
          </p:spPr>
          <p:txBody>
            <a:bodyPr wrap="square" rtlCol="0">
              <a:spAutoFit/>
            </a:bodyPr>
            <a:lstStyle/>
            <a:p>
              <a:pPr algn="ctr"/>
              <a:r>
                <a:rPr lang="en-AU" sz="1400" dirty="0" smtClean="0">
                  <a:solidFill>
                    <a:schemeClr val="tx1">
                      <a:lumMod val="85000"/>
                      <a:lumOff val="15000"/>
                    </a:schemeClr>
                  </a:solidFill>
                </a:rPr>
                <a:t>E-safety</a:t>
              </a:r>
              <a:endParaRPr lang="en-AU" sz="1400" dirty="0">
                <a:solidFill>
                  <a:schemeClr val="tx1">
                    <a:lumMod val="85000"/>
                    <a:lumOff val="15000"/>
                  </a:schemeClr>
                </a:solidFill>
              </a:endParaRPr>
            </a:p>
          </p:txBody>
        </p:sp>
        <p:pic>
          <p:nvPicPr>
            <p:cNvPr id="206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9733" y="2728253"/>
              <a:ext cx="1695450"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892035" y="3132697"/>
              <a:ext cx="1210846" cy="749012"/>
            </a:xfrm>
            <a:prstGeom prst="rect">
              <a:avLst/>
            </a:prstGeom>
            <a:noFill/>
          </p:spPr>
          <p:txBody>
            <a:bodyPr wrap="square" rtlCol="0">
              <a:spAutoFit/>
            </a:bodyPr>
            <a:lstStyle/>
            <a:p>
              <a:pPr algn="ctr"/>
              <a:r>
                <a:rPr lang="en-AU" b="1" dirty="0" smtClean="0">
                  <a:solidFill>
                    <a:schemeClr val="tx1">
                      <a:lumMod val="85000"/>
                      <a:lumOff val="15000"/>
                    </a:schemeClr>
                  </a:solidFill>
                </a:rPr>
                <a:t>Digital Literacy</a:t>
              </a:r>
              <a:endParaRPr lang="en-AU" b="1" dirty="0">
                <a:solidFill>
                  <a:schemeClr val="tx1">
                    <a:lumMod val="85000"/>
                    <a:lumOff val="15000"/>
                  </a:schemeClr>
                </a:solidFill>
              </a:endParaRPr>
            </a:p>
          </p:txBody>
        </p:sp>
      </p:grpSp>
    </p:spTree>
    <p:extLst>
      <p:ext uri="{BB962C8B-B14F-4D97-AF65-F5344CB8AC3E}">
        <p14:creationId xmlns:p14="http://schemas.microsoft.com/office/powerpoint/2010/main" val="397626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412775"/>
            <a:ext cx="3168352" cy="3952045"/>
          </a:xfrm>
        </p:spPr>
        <p:txBody>
          <a:bodyPr>
            <a:normAutofit fontScale="90000"/>
          </a:bodyPr>
          <a:lstStyle/>
          <a:p>
            <a:r>
              <a:rPr lang="en-AU" dirty="0" smtClean="0"/>
              <a:t>What does digital literacy look like in primary schools?</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951980" y="1744764"/>
            <a:ext cx="4384092" cy="3288069"/>
          </a:xfrm>
          <a:prstGeom prst="rect">
            <a:avLst/>
          </a:prstGeom>
        </p:spPr>
      </p:pic>
    </p:spTree>
    <p:extLst>
      <p:ext uri="{BB962C8B-B14F-4D97-AF65-F5344CB8AC3E}">
        <p14:creationId xmlns:p14="http://schemas.microsoft.com/office/powerpoint/2010/main" val="3846218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9560" y="1628800"/>
            <a:ext cx="7488832" cy="3170099"/>
          </a:xfrm>
          <a:prstGeom prst="rect">
            <a:avLst/>
          </a:prstGeom>
          <a:solidFill>
            <a:schemeClr val="bg2">
              <a:lumMod val="10000"/>
            </a:schemeClr>
          </a:solidFill>
        </p:spPr>
        <p:txBody>
          <a:bodyPr wrap="square" rtlCol="0">
            <a:spAutoFit/>
          </a:bodyPr>
          <a:lstStyle/>
          <a:p>
            <a:pPr algn="ctr"/>
            <a:r>
              <a:rPr lang="en-AU" sz="4000" i="1" dirty="0" smtClean="0">
                <a:solidFill>
                  <a:schemeClr val="bg1"/>
                </a:solidFill>
                <a:latin typeface="+mj-lt"/>
              </a:rPr>
              <a:t>Information literacy is always taught inline with the school scope and sequence to reflect and complement learning being done in the classroom.</a:t>
            </a:r>
            <a:endParaRPr lang="en-AU" sz="4000" i="1" dirty="0">
              <a:solidFill>
                <a:schemeClr val="bg1"/>
              </a:solidFill>
              <a:latin typeface="+mj-lt"/>
            </a:endParaRPr>
          </a:p>
        </p:txBody>
      </p:sp>
    </p:spTree>
    <p:extLst>
      <p:ext uri="{BB962C8B-B14F-4D97-AF65-F5344CB8AC3E}">
        <p14:creationId xmlns:p14="http://schemas.microsoft.com/office/powerpoint/2010/main" val="2638284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692696"/>
            <a:ext cx="6800636" cy="667202"/>
          </a:xfrm>
        </p:spPr>
        <p:txBody>
          <a:bodyPr>
            <a:normAutofit fontScale="90000"/>
          </a:bodyPr>
          <a:lstStyle/>
          <a:p>
            <a:r>
              <a:rPr lang="en-AU" u="sng" dirty="0"/>
              <a:t>Stage </a:t>
            </a:r>
            <a:r>
              <a:rPr lang="en-AU" u="sng" dirty="0" smtClean="0"/>
              <a:t>1</a:t>
            </a:r>
            <a:endParaRPr lang="en-AU" u="sng" dirty="0"/>
          </a:p>
        </p:txBody>
      </p:sp>
      <p:sp>
        <p:nvSpPr>
          <p:cNvPr id="3" name="TextBox 2"/>
          <p:cNvSpPr txBox="1"/>
          <p:nvPr/>
        </p:nvSpPr>
        <p:spPr>
          <a:xfrm>
            <a:off x="923781" y="1888659"/>
            <a:ext cx="3216171" cy="3970318"/>
          </a:xfrm>
          <a:prstGeom prst="rect">
            <a:avLst/>
          </a:prstGeom>
          <a:noFill/>
          <a:ln>
            <a:solidFill>
              <a:schemeClr val="tx1"/>
            </a:solidFill>
          </a:ln>
        </p:spPr>
        <p:txBody>
          <a:bodyPr wrap="square" rtlCol="0">
            <a:spAutoFit/>
          </a:bodyPr>
          <a:lstStyle/>
          <a:p>
            <a:r>
              <a:rPr lang="en-AU" b="1" dirty="0" smtClean="0">
                <a:latin typeface="+mj-lt"/>
              </a:rPr>
              <a:t>Year 1</a:t>
            </a:r>
          </a:p>
          <a:p>
            <a:pPr marL="285750" indent="-285750">
              <a:buFont typeface="Arial" panose="020B0604020202020204" pitchFamily="34" charset="0"/>
              <a:buChar char="•"/>
            </a:pPr>
            <a:r>
              <a:rPr lang="en-AU" dirty="0" smtClean="0">
                <a:latin typeface="+mj-lt"/>
              </a:rPr>
              <a:t>Logging onto computer</a:t>
            </a:r>
          </a:p>
          <a:p>
            <a:pPr marL="285750" indent="-285750">
              <a:buFont typeface="Arial" panose="020B0604020202020204" pitchFamily="34" charset="0"/>
              <a:buChar char="•"/>
            </a:pPr>
            <a:r>
              <a:rPr lang="en-AU" dirty="0" smtClean="0">
                <a:latin typeface="+mj-lt"/>
              </a:rPr>
              <a:t>Logging into their student portal and opening Oliver</a:t>
            </a:r>
          </a:p>
          <a:p>
            <a:pPr marL="285750" indent="-285750">
              <a:buFont typeface="Arial" panose="020B0604020202020204" pitchFamily="34" charset="0"/>
              <a:buChar char="•"/>
            </a:pPr>
            <a:r>
              <a:rPr lang="en-AU" dirty="0" smtClean="0">
                <a:latin typeface="+mj-lt"/>
              </a:rPr>
              <a:t>Opening an application like Word or PowerPoint</a:t>
            </a:r>
          </a:p>
          <a:p>
            <a:pPr marL="285750" indent="-285750">
              <a:buFont typeface="Arial" panose="020B0604020202020204" pitchFamily="34" charset="0"/>
              <a:buChar char="•"/>
            </a:pPr>
            <a:r>
              <a:rPr lang="en-AU" dirty="0">
                <a:latin typeface="+mj-lt"/>
              </a:rPr>
              <a:t>Keyboard </a:t>
            </a:r>
            <a:r>
              <a:rPr lang="en-AU" dirty="0" smtClean="0">
                <a:latin typeface="+mj-lt"/>
              </a:rPr>
              <a:t>skills</a:t>
            </a:r>
          </a:p>
          <a:p>
            <a:pPr marL="285750" indent="-285750">
              <a:buFont typeface="Arial" panose="020B0604020202020204" pitchFamily="34" charset="0"/>
              <a:buChar char="•"/>
            </a:pPr>
            <a:r>
              <a:rPr lang="en-AU" dirty="0" smtClean="0">
                <a:latin typeface="+mj-lt"/>
              </a:rPr>
              <a:t>Typing simple teacher-provided information</a:t>
            </a:r>
          </a:p>
          <a:p>
            <a:pPr marL="285750" indent="-285750">
              <a:buFont typeface="Arial" panose="020B0604020202020204" pitchFamily="34" charset="0"/>
              <a:buChar char="•"/>
            </a:pPr>
            <a:r>
              <a:rPr lang="en-AU" dirty="0" smtClean="0">
                <a:latin typeface="+mj-lt"/>
              </a:rPr>
              <a:t>Source relevant images using keywords</a:t>
            </a:r>
          </a:p>
          <a:p>
            <a:pPr marL="285750" indent="-285750">
              <a:buFont typeface="Arial" panose="020B0604020202020204" pitchFamily="34" charset="0"/>
              <a:buChar char="•"/>
            </a:pPr>
            <a:r>
              <a:rPr lang="en-AU" dirty="0" smtClean="0">
                <a:latin typeface="+mj-lt"/>
              </a:rPr>
              <a:t>Copying images into document</a:t>
            </a:r>
            <a:endParaRPr lang="en-AU" dirty="0">
              <a:latin typeface="+mj-lt"/>
            </a:endParaRPr>
          </a:p>
          <a:p>
            <a:pPr marL="285750" indent="-285750">
              <a:buFont typeface="Arial" panose="020B0604020202020204" pitchFamily="34" charset="0"/>
              <a:buChar char="•"/>
            </a:pPr>
            <a:r>
              <a:rPr lang="en-AU" dirty="0" smtClean="0">
                <a:latin typeface="+mj-lt"/>
              </a:rPr>
              <a:t>Saving in correct location</a:t>
            </a:r>
          </a:p>
        </p:txBody>
      </p:sp>
      <p:sp>
        <p:nvSpPr>
          <p:cNvPr id="4" name="TextBox 3"/>
          <p:cNvSpPr txBox="1"/>
          <p:nvPr/>
        </p:nvSpPr>
        <p:spPr>
          <a:xfrm>
            <a:off x="1306436" y="1472650"/>
            <a:ext cx="6865964" cy="400110"/>
          </a:xfrm>
          <a:prstGeom prst="rect">
            <a:avLst/>
          </a:prstGeom>
          <a:noFill/>
        </p:spPr>
        <p:txBody>
          <a:bodyPr wrap="square" rtlCol="0">
            <a:spAutoFit/>
          </a:bodyPr>
          <a:lstStyle/>
          <a:p>
            <a:pPr lvl="0" algn="ctr"/>
            <a:r>
              <a:rPr lang="en-AU" sz="2000" b="1" dirty="0">
                <a:solidFill>
                  <a:prstClr val="black"/>
                </a:solidFill>
                <a:latin typeface="Constantia"/>
              </a:rPr>
              <a:t>Explicit teaching of ICT skills</a:t>
            </a:r>
          </a:p>
        </p:txBody>
      </p:sp>
      <p:sp>
        <p:nvSpPr>
          <p:cNvPr id="5" name="TextBox 4"/>
          <p:cNvSpPr txBox="1"/>
          <p:nvPr/>
        </p:nvSpPr>
        <p:spPr>
          <a:xfrm>
            <a:off x="4597473" y="1903861"/>
            <a:ext cx="3312368" cy="3970318"/>
          </a:xfrm>
          <a:prstGeom prst="rect">
            <a:avLst/>
          </a:prstGeom>
          <a:noFill/>
          <a:ln>
            <a:solidFill>
              <a:schemeClr val="tx1"/>
            </a:solidFill>
          </a:ln>
        </p:spPr>
        <p:txBody>
          <a:bodyPr wrap="square" rtlCol="0">
            <a:spAutoFit/>
          </a:bodyPr>
          <a:lstStyle/>
          <a:p>
            <a:r>
              <a:rPr lang="en-AU" b="1" dirty="0" smtClean="0">
                <a:latin typeface="+mj-lt"/>
              </a:rPr>
              <a:t>Year 2</a:t>
            </a:r>
          </a:p>
          <a:p>
            <a:pPr marL="285750" indent="-285750">
              <a:buFont typeface="Arial" panose="020B0604020202020204" pitchFamily="34" charset="0"/>
              <a:buChar char="•"/>
            </a:pPr>
            <a:r>
              <a:rPr lang="en-AU" dirty="0" smtClean="0">
                <a:latin typeface="+mj-lt"/>
              </a:rPr>
              <a:t>Developing library skills(About 4 lessons). Understanding Dewey. Searching for titles on Oliver and then finding the book on the shelf, and using shelf-markers in NF.</a:t>
            </a:r>
          </a:p>
          <a:p>
            <a:pPr marL="285750" indent="-285750">
              <a:buFont typeface="Arial" panose="020B0604020202020204" pitchFamily="34" charset="0"/>
              <a:buChar char="•"/>
            </a:pPr>
            <a:r>
              <a:rPr lang="en-AU" dirty="0" smtClean="0">
                <a:latin typeface="+mj-lt"/>
              </a:rPr>
              <a:t>Subsequent lessons, students to engage in the same project as Year 1. As their ICT skills are more developed they quickly catch up</a:t>
            </a:r>
            <a:endParaRPr lang="en-AU" dirty="0">
              <a:latin typeface="+mj-lt"/>
            </a:endParaRPr>
          </a:p>
        </p:txBody>
      </p:sp>
    </p:spTree>
    <p:extLst>
      <p:ext uri="{BB962C8B-B14F-4D97-AF65-F5344CB8AC3E}">
        <p14:creationId xmlns:p14="http://schemas.microsoft.com/office/powerpoint/2010/main" val="767755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u="sng" dirty="0" smtClean="0"/>
              <a:t>Stage 2</a:t>
            </a:r>
            <a:endParaRPr lang="en-AU" sz="4000" u="sng" dirty="0"/>
          </a:p>
        </p:txBody>
      </p:sp>
      <p:sp>
        <p:nvSpPr>
          <p:cNvPr id="3" name="Content Placeholder 2"/>
          <p:cNvSpPr>
            <a:spLocks noGrp="1"/>
          </p:cNvSpPr>
          <p:nvPr>
            <p:ph idx="1"/>
          </p:nvPr>
        </p:nvSpPr>
        <p:spPr>
          <a:xfrm>
            <a:off x="971600" y="2060848"/>
            <a:ext cx="7272808" cy="3960440"/>
          </a:xfrm>
          <a:ln>
            <a:solidFill>
              <a:schemeClr val="tx1"/>
            </a:solidFill>
          </a:ln>
        </p:spPr>
        <p:txBody>
          <a:bodyPr>
            <a:normAutofit/>
          </a:bodyPr>
          <a:lstStyle/>
          <a:p>
            <a:pPr marL="0" indent="0">
              <a:buNone/>
            </a:pPr>
            <a:r>
              <a:rPr lang="en-AU" sz="2000" b="1" dirty="0" smtClean="0">
                <a:latin typeface="+mj-lt"/>
              </a:rPr>
              <a:t>Continuation of explicit teaching of ICT skills</a:t>
            </a:r>
          </a:p>
          <a:p>
            <a:r>
              <a:rPr lang="en-AU" sz="2000" dirty="0" smtClean="0">
                <a:latin typeface="+mj-lt"/>
              </a:rPr>
              <a:t>Logging on to Student Portal and Oliver</a:t>
            </a:r>
          </a:p>
          <a:p>
            <a:r>
              <a:rPr lang="en-AU" sz="2000" dirty="0" smtClean="0">
                <a:latin typeface="+mj-lt"/>
              </a:rPr>
              <a:t>Completion of booklet using online teacher-provided information</a:t>
            </a:r>
          </a:p>
          <a:p>
            <a:r>
              <a:rPr lang="en-AU" sz="2000" dirty="0" smtClean="0">
                <a:latin typeface="+mj-lt"/>
              </a:rPr>
              <a:t>Define </a:t>
            </a:r>
            <a:r>
              <a:rPr lang="en-AU" sz="2000" dirty="0">
                <a:latin typeface="+mj-lt"/>
              </a:rPr>
              <a:t> </a:t>
            </a:r>
            <a:r>
              <a:rPr lang="en-AU" sz="2000" dirty="0" smtClean="0">
                <a:latin typeface="+mj-lt"/>
              </a:rPr>
              <a:t>questions inline with research topic</a:t>
            </a:r>
          </a:p>
          <a:p>
            <a:r>
              <a:rPr lang="en-AU" sz="2000" dirty="0" smtClean="0">
                <a:latin typeface="+mj-lt"/>
              </a:rPr>
              <a:t>Identifying keywords to use to research the question</a:t>
            </a:r>
          </a:p>
          <a:p>
            <a:r>
              <a:rPr lang="en-AU" sz="2000" dirty="0" smtClean="0">
                <a:latin typeface="+mj-lt"/>
              </a:rPr>
              <a:t>Researching question and recording answers</a:t>
            </a:r>
          </a:p>
          <a:p>
            <a:r>
              <a:rPr lang="en-AU" sz="2000" dirty="0" smtClean="0">
                <a:latin typeface="+mj-lt"/>
              </a:rPr>
              <a:t>Typing information into PowerPoint</a:t>
            </a:r>
          </a:p>
          <a:p>
            <a:r>
              <a:rPr lang="en-AU" sz="2000" dirty="0" smtClean="0">
                <a:latin typeface="+mj-lt"/>
              </a:rPr>
              <a:t>Using keywords, sourcing relevant images to support text</a:t>
            </a:r>
          </a:p>
          <a:p>
            <a:r>
              <a:rPr lang="en-AU" sz="2000" dirty="0" smtClean="0">
                <a:latin typeface="+mj-lt"/>
              </a:rPr>
              <a:t>Saving document in correct location</a:t>
            </a:r>
          </a:p>
          <a:p>
            <a:endParaRPr lang="en-AU" dirty="0">
              <a:latin typeface="+mj-lt"/>
            </a:endParaRPr>
          </a:p>
        </p:txBody>
      </p:sp>
    </p:spTree>
    <p:extLst>
      <p:ext uri="{BB962C8B-B14F-4D97-AF65-F5344CB8AC3E}">
        <p14:creationId xmlns:p14="http://schemas.microsoft.com/office/powerpoint/2010/main" val="831677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7077377" cy="595194"/>
          </a:xfrm>
        </p:spPr>
        <p:txBody>
          <a:bodyPr>
            <a:normAutofit fontScale="90000"/>
          </a:bodyPr>
          <a:lstStyle/>
          <a:p>
            <a:r>
              <a:rPr lang="en-AU" sz="4000" u="sng" dirty="0" smtClean="0"/>
              <a:t>Stage 3</a:t>
            </a:r>
            <a:endParaRPr lang="en-AU" sz="4000" u="sng" dirty="0"/>
          </a:p>
        </p:txBody>
      </p:sp>
      <p:sp>
        <p:nvSpPr>
          <p:cNvPr id="3" name="Content Placeholder 2"/>
          <p:cNvSpPr>
            <a:spLocks noGrp="1"/>
          </p:cNvSpPr>
          <p:nvPr>
            <p:ph idx="1"/>
          </p:nvPr>
        </p:nvSpPr>
        <p:spPr>
          <a:xfrm>
            <a:off x="1403648" y="1988840"/>
            <a:ext cx="6566138" cy="3999007"/>
          </a:xfrm>
          <a:ln>
            <a:solidFill>
              <a:schemeClr val="tx1"/>
            </a:solidFill>
          </a:ln>
        </p:spPr>
        <p:txBody>
          <a:bodyPr>
            <a:normAutofit/>
          </a:bodyPr>
          <a:lstStyle/>
          <a:p>
            <a:pPr marL="0" indent="0">
              <a:buNone/>
            </a:pPr>
            <a:r>
              <a:rPr lang="en-AU" sz="2000" b="1" dirty="0" smtClean="0">
                <a:latin typeface="+mj-lt"/>
              </a:rPr>
              <a:t>Demonstration</a:t>
            </a:r>
          </a:p>
          <a:p>
            <a:r>
              <a:rPr lang="en-AU" sz="2000" dirty="0" smtClean="0">
                <a:latin typeface="+mj-lt"/>
              </a:rPr>
              <a:t>As a class define a set of research questions that are interesting and researchable</a:t>
            </a:r>
          </a:p>
          <a:p>
            <a:r>
              <a:rPr lang="en-AU" sz="2000" dirty="0" smtClean="0">
                <a:latin typeface="+mj-lt"/>
              </a:rPr>
              <a:t>Demonstrate developing a set of keywords to research the questions</a:t>
            </a:r>
          </a:p>
          <a:p>
            <a:r>
              <a:rPr lang="en-AU" sz="2000" dirty="0" smtClean="0">
                <a:latin typeface="+mj-lt"/>
              </a:rPr>
              <a:t>Demonstrate how to open links in a new tab</a:t>
            </a:r>
          </a:p>
          <a:p>
            <a:r>
              <a:rPr lang="en-AU" sz="2000" dirty="0" smtClean="0">
                <a:latin typeface="+mj-lt"/>
              </a:rPr>
              <a:t>Demonstrate the criteria used to eliminate websites – excessive advertising, unsuitable information, disorganised ordering of information</a:t>
            </a:r>
          </a:p>
          <a:p>
            <a:r>
              <a:rPr lang="en-AU" sz="2000" dirty="0" smtClean="0">
                <a:latin typeface="+mj-lt"/>
              </a:rPr>
              <a:t>Students to use 2 (definitely no more than 3 websites)</a:t>
            </a:r>
            <a:endParaRPr lang="en-AU" sz="2000" dirty="0" smtClean="0"/>
          </a:p>
          <a:p>
            <a:r>
              <a:rPr lang="en-AU" sz="2000" dirty="0" smtClean="0">
                <a:latin typeface="+mj-lt"/>
              </a:rPr>
              <a:t>Demonstrate where the document is to be saved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037" y="1412776"/>
            <a:ext cx="574833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1502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787</TotalTime>
  <Words>1063</Words>
  <Application>Microsoft Office PowerPoint</Application>
  <PresentationFormat>On-screen Show (4:3)</PresentationFormat>
  <Paragraphs>99</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Pushpin</vt:lpstr>
      <vt:lpstr>PowerPoint Presentation</vt:lpstr>
      <vt:lpstr>The difference between Digital Literacy and Information Literacy</vt:lpstr>
      <vt:lpstr>PowerPoint Presentation</vt:lpstr>
      <vt:lpstr>PowerPoint Presentation</vt:lpstr>
      <vt:lpstr>What does digital literacy look like in primary schools?</vt:lpstr>
      <vt:lpstr>PowerPoint Presentation</vt:lpstr>
      <vt:lpstr>Stage 1</vt:lpstr>
      <vt:lpstr>Stage 2</vt:lpstr>
      <vt:lpstr>Stage 3</vt:lpstr>
      <vt:lpstr>DIGITAL LITERACY</vt:lpstr>
      <vt:lpstr>Website Evaluation: Critical thinking</vt:lpstr>
      <vt:lpstr>Critical thinking</vt:lpstr>
      <vt:lpstr>E-Safety: Staying safe online</vt:lpstr>
      <vt:lpstr>Digital Citizenship</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Engelen, Sonya</dc:creator>
  <cp:lastModifiedBy>Engelen, Sonya</cp:lastModifiedBy>
  <cp:revision>60</cp:revision>
  <dcterms:created xsi:type="dcterms:W3CDTF">2018-06-12T02:29:26Z</dcterms:created>
  <dcterms:modified xsi:type="dcterms:W3CDTF">2018-06-22T05:43:05Z</dcterms:modified>
</cp:coreProperties>
</file>